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328" r:id="rId2"/>
    <p:sldId id="264" r:id="rId3"/>
    <p:sldId id="308" r:id="rId4"/>
    <p:sldId id="313" r:id="rId5"/>
    <p:sldId id="329" r:id="rId6"/>
    <p:sldId id="333" r:id="rId7"/>
    <p:sldId id="331" r:id="rId8"/>
    <p:sldId id="292" r:id="rId9"/>
    <p:sldId id="317" r:id="rId10"/>
    <p:sldId id="330" r:id="rId11"/>
    <p:sldId id="341" r:id="rId12"/>
    <p:sldId id="334" r:id="rId13"/>
    <p:sldId id="318" r:id="rId14"/>
    <p:sldId id="319" r:id="rId15"/>
    <p:sldId id="320" r:id="rId16"/>
    <p:sldId id="321" r:id="rId17"/>
    <p:sldId id="337" r:id="rId18"/>
    <p:sldId id="340" r:id="rId19"/>
    <p:sldId id="339" r:id="rId20"/>
    <p:sldId id="322" r:id="rId21"/>
    <p:sldId id="323" r:id="rId22"/>
    <p:sldId id="335" r:id="rId23"/>
    <p:sldId id="336" r:id="rId24"/>
    <p:sldId id="278" r:id="rId25"/>
    <p:sldId id="324" r:id="rId26"/>
    <p:sldId id="325" r:id="rId27"/>
    <p:sldId id="326" r:id="rId28"/>
    <p:sldId id="327" r:id="rId29"/>
    <p:sldId id="314" r:id="rId30"/>
    <p:sldId id="316" r:id="rId31"/>
    <p:sldId id="300" r:id="rId32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A2A"/>
    <a:srgbClr val="CD2232"/>
    <a:srgbClr val="FFFFFF"/>
    <a:srgbClr val="C00000"/>
    <a:srgbClr val="CD2237"/>
    <a:srgbClr val="2C3637"/>
    <a:srgbClr val="000000"/>
    <a:srgbClr val="31859C"/>
    <a:srgbClr val="1C666E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02" autoAdjust="0"/>
    <p:restoredTop sz="94660"/>
  </p:normalViewPr>
  <p:slideViewPr>
    <p:cSldViewPr showGuides="1">
      <p:cViewPr>
        <p:scale>
          <a:sx n="93" d="100"/>
          <a:sy n="93" d="100"/>
        </p:scale>
        <p:origin x="117" y="-1092"/>
      </p:cViewPr>
      <p:guideLst>
        <p:guide orient="horz" pos="39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D108D-23A9-466F-9360-CF31B0D447FE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E0A07-2C1C-45C5-985B-D6CD99FDD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7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416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701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79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150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16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74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70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717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479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13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33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63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138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406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058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819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361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26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564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26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48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433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68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49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49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80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537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7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48172-7EF0-490D-A549-932FE8F18118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293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504C-6347-4722-8FF8-CA409C51A37A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71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2FB9B-4BD4-4DB6-8CC5-D7F187C6368A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13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76E6-A043-4ABA-AFA5-7C50EFD8A0F0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5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F285-EF92-48EF-A83F-3A789F24C981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5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4442-ECBD-4077-BDB5-73C7AB07BB69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12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98A1-7DAE-400A-B93F-BE2A85D471A9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50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E8B6-F1FE-4131-BDBF-F8E2F5DB6C07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0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DF28-2C85-4595-BE36-24E7738A5A83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24654" y="6093296"/>
            <a:ext cx="2845541" cy="365125"/>
          </a:xfrm>
        </p:spPr>
        <p:txBody>
          <a:bodyPr/>
          <a:lstStyle>
            <a:lvl1pPr>
              <a:defRPr sz="1800"/>
            </a:lvl1pPr>
          </a:lstStyle>
          <a:p>
            <a:fld id="{FA2177AA-A7BA-483D-9ED8-AE8A7305EA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68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A3D9-1C9C-4FE7-8B37-F2DE92325F6F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09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118-CBD4-486F-BCDB-4802A19E88B8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38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1A726-E831-43DA-A24A-6C5086C78D4D}" type="datetime1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96662" y="6126164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A2177AA-A7BA-483D-9ED8-AE8A7305EA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14" y="6087033"/>
            <a:ext cx="1499609" cy="42121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010807" y="6121957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| 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4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 t="516" r="6186" b="516"/>
          <a:stretch/>
        </p:blipFill>
        <p:spPr>
          <a:xfrm>
            <a:off x="-23093" y="-27384"/>
            <a:ext cx="12241360" cy="69127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15800" y="-27192"/>
            <a:ext cx="12234066" cy="6926947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-1" y="4621379"/>
            <a:ext cx="12218267" cy="673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0" name="矩形 29"/>
          <p:cNvSpPr/>
          <p:nvPr/>
        </p:nvSpPr>
        <p:spPr>
          <a:xfrm>
            <a:off x="2800737" y="4693387"/>
            <a:ext cx="66050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小组成员：王睿、曾子欣、季佳雯、李珂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5181214" y="5736313"/>
            <a:ext cx="1844040" cy="360707"/>
            <a:chOff x="4936907" y="4908034"/>
            <a:chExt cx="2372440" cy="464066"/>
          </a:xfrm>
        </p:grpSpPr>
        <p:sp>
          <p:nvSpPr>
            <p:cNvPr id="33" name="圆角矩形 32"/>
            <p:cNvSpPr/>
            <p:nvPr/>
          </p:nvSpPr>
          <p:spPr>
            <a:xfrm>
              <a:off x="4945420" y="4908034"/>
              <a:ext cx="2336800" cy="464066"/>
            </a:xfrm>
            <a:prstGeom prst="round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29"/>
            <p:cNvSpPr txBox="1"/>
            <p:nvPr/>
          </p:nvSpPr>
          <p:spPr>
            <a:xfrm>
              <a:off x="4936907" y="4922285"/>
              <a:ext cx="2372440" cy="435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</p:txBody>
        </p:sp>
      </p:grpSp>
      <p:sp>
        <p:nvSpPr>
          <p:cNvPr id="40" name="标题 4"/>
          <p:cNvSpPr txBox="1">
            <a:spLocks/>
          </p:cNvSpPr>
          <p:nvPr/>
        </p:nvSpPr>
        <p:spPr>
          <a:xfrm>
            <a:off x="2134415" y="2313246"/>
            <a:ext cx="7900520" cy="53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解忧旧书铺</a:t>
            </a:r>
            <a:endParaRPr lang="en-US" altLang="zh-CN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37147" y="2885025"/>
            <a:ext cx="7897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想你所想，解你所忧</a:t>
            </a: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2785219" y="3899677"/>
            <a:ext cx="6595288" cy="515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解忧书贩小队期末汇报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82F31B-15EF-41AB-BAB2-2B5F7E7DE1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435" y="714572"/>
            <a:ext cx="2418269" cy="160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元数据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0274051" y="748597"/>
            <a:ext cx="2376264" cy="288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398122" y="1071151"/>
            <a:ext cx="1591590" cy="2833982"/>
          </a:xfrm>
          <a:prstGeom prst="rect">
            <a:avLst/>
          </a:prstGeom>
        </p:spPr>
        <p:txBody>
          <a:bodyPr vert="eaVert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元数据：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对图书属性的规范和控制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36BA05A-2549-4055-908C-FE6A65E96E65}"/>
              </a:ext>
            </a:extLst>
          </p:cNvPr>
          <p:cNvSpPr txBox="1"/>
          <p:nvPr/>
        </p:nvSpPr>
        <p:spPr>
          <a:xfrm>
            <a:off x="2015514" y="2889581"/>
            <a:ext cx="1777817" cy="25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j-ea"/>
                <a:ea typeface="+mj-ea"/>
              </a:rPr>
              <a:t>描述元数据：</a:t>
            </a:r>
            <a:endParaRPr lang="en-US" altLang="zh-CN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图片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状态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类型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价格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版本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7CDF313-72D3-4E41-A5F1-D1A6C9983E2C}"/>
              </a:ext>
            </a:extLst>
          </p:cNvPr>
          <p:cNvSpPr txBox="1"/>
          <p:nvPr/>
        </p:nvSpPr>
        <p:spPr>
          <a:xfrm>
            <a:off x="2025756" y="1569188"/>
            <a:ext cx="3075813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j-ea"/>
                <a:ea typeface="+mj-ea"/>
              </a:rPr>
              <a:t>对象：</a:t>
            </a:r>
            <a:endParaRPr lang="en-US" altLang="zh-CN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编号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标题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C95CF20-F818-4C7A-B198-D979C0E4C7DB}"/>
              </a:ext>
            </a:extLst>
          </p:cNvPr>
          <p:cNvSpPr txBox="1"/>
          <p:nvPr/>
        </p:nvSpPr>
        <p:spPr>
          <a:xfrm>
            <a:off x="3323752" y="3284719"/>
            <a:ext cx="1777817" cy="21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作者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出版社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关键词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相关课程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授课教师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04FF215-CB29-41F4-B919-D9F93434F89E}"/>
              </a:ext>
            </a:extLst>
          </p:cNvPr>
          <p:cNvSpPr txBox="1"/>
          <p:nvPr/>
        </p:nvSpPr>
        <p:spPr>
          <a:xfrm>
            <a:off x="5643837" y="1569188"/>
            <a:ext cx="3075813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j-ea"/>
                <a:ea typeface="+mj-ea"/>
              </a:rPr>
              <a:t>固有元数据：</a:t>
            </a:r>
            <a:endParaRPr lang="en-US" altLang="zh-CN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上传时间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下架时间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96AA48E-09DF-4AE7-A904-060B4DA3A667}"/>
              </a:ext>
            </a:extLst>
          </p:cNvPr>
          <p:cNvSpPr txBox="1"/>
          <p:nvPr/>
        </p:nvSpPr>
        <p:spPr>
          <a:xfrm>
            <a:off x="5643836" y="2912862"/>
            <a:ext cx="3075813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j-ea"/>
                <a:ea typeface="+mj-ea"/>
              </a:rPr>
              <a:t>管理元数据：</a:t>
            </a:r>
            <a:endParaRPr lang="en-US" altLang="zh-CN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用户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出书时间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299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标题 4"/>
          <p:cNvSpPr txBox="1">
            <a:spLocks/>
          </p:cNvSpPr>
          <p:nvPr/>
        </p:nvSpPr>
        <p:spPr>
          <a:xfrm>
            <a:off x="48915" y="2538289"/>
            <a:ext cx="172819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聚为星火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6" name="圆角矩形 128">
            <a:extLst>
              <a:ext uri="{FF2B5EF4-FFF2-40B4-BE49-F238E27FC236}">
                <a16:creationId xmlns:a16="http://schemas.microsoft.com/office/drawing/2014/main" id="{E03C77B9-61AD-49E9-B9E6-1EB13A7C57CD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29">
            <a:extLst>
              <a:ext uri="{FF2B5EF4-FFF2-40B4-BE49-F238E27FC236}">
                <a16:creationId xmlns:a16="http://schemas.microsoft.com/office/drawing/2014/main" id="{81589C26-9A7D-4FD3-8542-B80B1E60CB1B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32126B2D-0559-474A-B465-E618E3248BD7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4">
            <a:extLst>
              <a:ext uri="{FF2B5EF4-FFF2-40B4-BE49-F238E27FC236}">
                <a16:creationId xmlns:a16="http://schemas.microsoft.com/office/drawing/2014/main" id="{69AE3673-FC35-40E6-908B-F43F837B71B9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30" name="标题 4">
            <a:extLst>
              <a:ext uri="{FF2B5EF4-FFF2-40B4-BE49-F238E27FC236}">
                <a16:creationId xmlns:a16="http://schemas.microsoft.com/office/drawing/2014/main" id="{4067F158-40A2-4DD1-8BB8-B40169F2DBB9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129">
            <a:extLst>
              <a:ext uri="{FF2B5EF4-FFF2-40B4-BE49-F238E27FC236}">
                <a16:creationId xmlns:a16="http://schemas.microsoft.com/office/drawing/2014/main" id="{FE84A417-AB72-4F76-A614-0D26834B5806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4">
            <a:extLst>
              <a:ext uri="{FF2B5EF4-FFF2-40B4-BE49-F238E27FC236}">
                <a16:creationId xmlns:a16="http://schemas.microsoft.com/office/drawing/2014/main" id="{AC876AA0-9ABB-4995-9DC4-C768C0D9B00E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33" name="圆角矩形 129">
            <a:extLst>
              <a:ext uri="{FF2B5EF4-FFF2-40B4-BE49-F238E27FC236}">
                <a16:creationId xmlns:a16="http://schemas.microsoft.com/office/drawing/2014/main" id="{40EF2CA2-7635-4BBA-9746-0D716AD7D22E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标题 4">
            <a:extLst>
              <a:ext uri="{FF2B5EF4-FFF2-40B4-BE49-F238E27FC236}">
                <a16:creationId xmlns:a16="http://schemas.microsoft.com/office/drawing/2014/main" id="{9698D2A0-2A1A-4C3A-BD67-86F96AE8E710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129">
            <a:extLst>
              <a:ext uri="{FF2B5EF4-FFF2-40B4-BE49-F238E27FC236}">
                <a16:creationId xmlns:a16="http://schemas.microsoft.com/office/drawing/2014/main" id="{F13263E4-55AC-4521-8A01-17E44762F226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标题 4">
            <a:extLst>
              <a:ext uri="{FF2B5EF4-FFF2-40B4-BE49-F238E27FC236}">
                <a16:creationId xmlns:a16="http://schemas.microsoft.com/office/drawing/2014/main" id="{35A154C1-074E-474B-9754-F926B3F88655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72D1437-27EA-2146-859E-1DF8C366A395}"/>
              </a:ext>
            </a:extLst>
          </p:cNvPr>
          <p:cNvSpPr txBox="1"/>
          <p:nvPr/>
        </p:nvSpPr>
        <p:spPr>
          <a:xfrm>
            <a:off x="1879156" y="863350"/>
            <a:ext cx="8682927" cy="6092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设计原则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</a:t>
            </a:r>
            <a:r>
              <a:rPr lang="zh-CN" altLang="zh-CN" dirty="0"/>
              <a:t>能够明确描述专指对象</a:t>
            </a:r>
            <a:r>
              <a:rPr lang="zh-CN" altLang="en-US" dirty="0"/>
              <a:t>；</a:t>
            </a:r>
            <a:r>
              <a:rPr lang="zh-CN" altLang="zh-CN" dirty="0"/>
              <a:t>含义完整</a:t>
            </a:r>
            <a:r>
              <a:rPr lang="zh-CN" altLang="en-US" dirty="0"/>
              <a:t>；</a:t>
            </a:r>
            <a:r>
              <a:rPr lang="zh-CN" altLang="zh-CN" dirty="0"/>
              <a:t>词与概念对应关系唯一，无歧义</a:t>
            </a:r>
            <a:r>
              <a:rPr lang="zh-CN" altLang="en-US" dirty="0"/>
              <a:t>；</a:t>
            </a:r>
            <a:r>
              <a:rPr lang="zh-CN" altLang="zh-CN" dirty="0"/>
              <a:t>术语简洁</a:t>
            </a:r>
            <a:r>
              <a:rPr lang="zh-CN" altLang="en-US" dirty="0"/>
              <a:t>；</a:t>
            </a:r>
            <a:r>
              <a:rPr lang="zh-CN" altLang="zh-CN" dirty="0"/>
              <a:t>通用、知晓程度高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具体内容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）一共有 </a:t>
            </a:r>
            <a:r>
              <a:rPr lang="zh-CN" altLang="zh-CN" dirty="0"/>
              <a:t>课程</a:t>
            </a:r>
            <a:r>
              <a:rPr lang="zh-CN" altLang="en-US" dirty="0"/>
              <a:t>、</a:t>
            </a:r>
            <a:r>
              <a:rPr lang="zh-CN" altLang="zh-CN" dirty="0"/>
              <a:t>院系</a:t>
            </a:r>
            <a:r>
              <a:rPr lang="zh-CN" altLang="en-US" dirty="0"/>
              <a:t>、关键词、常用同义词 四个受控词表，按照优选术语、变体、父词、字词、相关词这些属性整理出标签体系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）表示网站功能的一些标签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标签作用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  结构化地分类内容数据，展示组织系统和导航系统，规范用户产生的元数据。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907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0274051" y="748597"/>
            <a:ext cx="2376264" cy="288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398122" y="1071151"/>
            <a:ext cx="1591590" cy="2833982"/>
          </a:xfrm>
          <a:prstGeom prst="rect">
            <a:avLst/>
          </a:prstGeom>
        </p:spPr>
        <p:txBody>
          <a:bodyPr vert="eaVert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使用流程：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出书、买书的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双线结构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8103A8-EC1E-4C70-94B3-8AE5996A9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71" y="844417"/>
            <a:ext cx="8268125" cy="5169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E8368F-79DB-4475-8A03-E94C9295A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76" y="844417"/>
            <a:ext cx="8268125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组织设计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0274051" y="748597"/>
            <a:ext cx="2376264" cy="288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398122" y="1071151"/>
            <a:ext cx="1591590" cy="2833982"/>
          </a:xfrm>
          <a:prstGeom prst="rect">
            <a:avLst/>
          </a:prstGeom>
        </p:spPr>
        <p:txBody>
          <a:bodyPr vert="eaVert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组织体系：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精确的组织体系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层级式结构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609BD3-791C-48BB-AB0F-EB012D66965C}"/>
              </a:ext>
            </a:extLst>
          </p:cNvPr>
          <p:cNvSpPr txBox="1"/>
          <p:nvPr/>
        </p:nvSpPr>
        <p:spPr>
          <a:xfrm>
            <a:off x="1776518" y="980728"/>
            <a:ext cx="7961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一级大类：</a:t>
            </a:r>
            <a:endParaRPr lang="en-US" altLang="zh-CN" sz="2000" b="1" dirty="0">
              <a:latin typeface="+mj-ea"/>
              <a:ea typeface="+mj-ea"/>
            </a:endParaRPr>
          </a:p>
          <a:p>
            <a:r>
              <a:rPr lang="en-US" altLang="zh-CN" sz="2000" b="1" dirty="0">
                <a:latin typeface="+mj-ea"/>
                <a:ea typeface="+mj-ea"/>
              </a:rPr>
              <a:t>	</a:t>
            </a:r>
            <a:r>
              <a:rPr lang="zh-CN" altLang="en-US" sz="2000" dirty="0">
                <a:latin typeface="+mj-ea"/>
                <a:ea typeface="+mj-ea"/>
              </a:rPr>
              <a:t>专业课        通选课         公共必修课        课外书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EF1B9C-807F-4634-A86C-178B0C80B332}"/>
              </a:ext>
            </a:extLst>
          </p:cNvPr>
          <p:cNvSpPr txBox="1"/>
          <p:nvPr/>
        </p:nvSpPr>
        <p:spPr>
          <a:xfrm>
            <a:off x="2223275" y="1772816"/>
            <a:ext cx="7684548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j-ea"/>
                <a:ea typeface="+mj-ea"/>
              </a:rPr>
              <a:t>二级类：</a:t>
            </a:r>
            <a:endParaRPr lang="en-US" altLang="zh-CN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专业课下二级类为各学部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通选课下二级类为通选课种类：</a:t>
            </a:r>
            <a:r>
              <a:rPr lang="en-US" altLang="zh-CN" dirty="0">
                <a:latin typeface="+mj-ea"/>
                <a:ea typeface="+mj-ea"/>
              </a:rPr>
              <a:t>ABCDEF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公共必修课下二级类为四类公共必修课：英语、政治、计算机、数学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     </a:t>
            </a:r>
            <a:r>
              <a:rPr lang="zh-CN" altLang="en-US" dirty="0">
                <a:latin typeface="+mj-ea"/>
                <a:ea typeface="+mj-ea"/>
              </a:rPr>
              <a:t>课外书下二级类为课外书的主题和语言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692CA0-9522-42F0-BB8B-97BF77D84FCA}"/>
              </a:ext>
            </a:extLst>
          </p:cNvPr>
          <p:cNvSpPr txBox="1"/>
          <p:nvPr/>
        </p:nvSpPr>
        <p:spPr>
          <a:xfrm>
            <a:off x="2425179" y="4077072"/>
            <a:ext cx="6840760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+mj-ea"/>
                <a:ea typeface="+mj-ea"/>
              </a:rPr>
              <a:t>三级类：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j-ea"/>
                <a:ea typeface="+mj-ea"/>
              </a:rPr>
              <a:t>      </a:t>
            </a:r>
            <a:r>
              <a:rPr lang="zh-CN" altLang="en-US" sz="1600" dirty="0">
                <a:latin typeface="+mj-ea"/>
                <a:ea typeface="+mj-ea"/>
              </a:rPr>
              <a:t>各学部下三级类为各学院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+mj-ea"/>
                <a:ea typeface="+mj-ea"/>
              </a:rPr>
              <a:t>      </a:t>
            </a:r>
            <a:r>
              <a:rPr lang="zh-CN" altLang="en-US" sz="1600" dirty="0">
                <a:latin typeface="+mj-ea"/>
                <a:ea typeface="+mj-ea"/>
              </a:rPr>
              <a:t>通选课具体种类无三级类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+mj-ea"/>
                <a:ea typeface="+mj-ea"/>
              </a:rPr>
              <a:t>      </a:t>
            </a:r>
            <a:r>
              <a:rPr lang="zh-CN" altLang="en-US" sz="1600" dirty="0">
                <a:latin typeface="+mj-ea"/>
                <a:ea typeface="+mj-ea"/>
              </a:rPr>
              <a:t>各种类公共必修课下三级类为该类公共必修课的具体科目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+mj-ea"/>
                <a:ea typeface="+mj-ea"/>
              </a:rPr>
              <a:t>      </a:t>
            </a:r>
            <a:r>
              <a:rPr lang="zh-CN" altLang="en-US" sz="1600" dirty="0">
                <a:latin typeface="+mj-ea"/>
                <a:ea typeface="+mj-ea"/>
              </a:rPr>
              <a:t>课外书无三级类</a:t>
            </a:r>
          </a:p>
        </p:txBody>
      </p:sp>
    </p:spTree>
    <p:extLst>
      <p:ext uri="{BB962C8B-B14F-4D97-AF65-F5344CB8AC3E}">
        <p14:creationId xmlns:p14="http://schemas.microsoft.com/office/powerpoint/2010/main" val="18177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组织设计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0354580" y="895412"/>
            <a:ext cx="2376264" cy="288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398122" y="1071151"/>
            <a:ext cx="1591590" cy="2833982"/>
          </a:xfrm>
          <a:prstGeom prst="rect">
            <a:avLst/>
          </a:prstGeom>
        </p:spPr>
        <p:txBody>
          <a:bodyPr vert="eaVert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组织结构：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链接式的组织结构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主要通过导航实现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068CA7-9374-4046-9CF0-26A1F7D42856}"/>
              </a:ext>
            </a:extLst>
          </p:cNvPr>
          <p:cNvSpPr txBox="1"/>
          <p:nvPr/>
        </p:nvSpPr>
        <p:spPr>
          <a:xfrm>
            <a:off x="2025755" y="584684"/>
            <a:ext cx="7096167" cy="6039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一共有</a:t>
            </a:r>
            <a:r>
              <a:rPr lang="en-US" altLang="zh-CN" sz="2000" dirty="0">
                <a:latin typeface="+mj-ea"/>
                <a:ea typeface="+mj-ea"/>
              </a:rPr>
              <a:t>18</a:t>
            </a:r>
            <a:r>
              <a:rPr lang="zh-CN" altLang="en-US" sz="2000" dirty="0">
                <a:latin typeface="+mj-ea"/>
                <a:ea typeface="+mj-ea"/>
              </a:rPr>
              <a:t>类页面，多种类导航，每个页面通过包含不同种类的导航实现网页之间的链接关系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三大类功能页面：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用户功能相关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图书相关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网站设计者信息与网站结构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在用户登录之后，用户可以从任意一个页面跳转到用户功能相关的页面；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图书相关页面之间的互相链接主要在图书相关页面之间实现，大多数为动态生成的数据库式组织结构；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网站设计者信息与网站结构页面通过底部全局导航实现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441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蓝图设计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0354580" y="895412"/>
            <a:ext cx="2376264" cy="288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490075" y="1028975"/>
            <a:ext cx="1848432" cy="2833982"/>
          </a:xfrm>
          <a:prstGeom prst="rect">
            <a:avLst/>
          </a:prstGeom>
        </p:spPr>
        <p:txBody>
          <a:bodyPr vert="eaVert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网站蓝图：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以首页、图书详情页、个人中心为中心页面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4CC2A1-AF22-4419-96F8-FE3BBF79B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78"/>
          <a:stretch/>
        </p:blipFill>
        <p:spPr>
          <a:xfrm>
            <a:off x="3121269" y="584684"/>
            <a:ext cx="5088542" cy="61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4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0382063" y="751396"/>
            <a:ext cx="2376264" cy="288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346743" y="1057083"/>
            <a:ext cx="1848432" cy="2833982"/>
          </a:xfrm>
          <a:prstGeom prst="rect">
            <a:avLst/>
          </a:prstGeom>
        </p:spPr>
        <p:txBody>
          <a:bodyPr vert="eaVert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导航设计：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四种位置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多种类结合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D3E0B7-3212-406F-87BD-83E7D79BAB83}"/>
              </a:ext>
            </a:extLst>
          </p:cNvPr>
          <p:cNvSpPr txBox="1"/>
          <p:nvPr/>
        </p:nvSpPr>
        <p:spPr>
          <a:xfrm>
            <a:off x="1921531" y="1091857"/>
            <a:ext cx="6803123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顶部底部全局导航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顶部用户功能性导航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底部导航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顶部导航下检索框直接导航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endParaRPr lang="zh-CN" altLang="en-US" sz="20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DB3AA4F-CC2A-4D3B-BA26-90EFF0F729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88" y="2074277"/>
            <a:ext cx="7364052" cy="49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D62645-F7F8-4036-BF94-53302CFCF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794" y="2965263"/>
            <a:ext cx="6856096" cy="1148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65C6E2-52C8-4035-9F05-960E327BB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794" y="4892729"/>
            <a:ext cx="6824712" cy="5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0382063" y="751396"/>
            <a:ext cx="2376264" cy="288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346743" y="1057083"/>
            <a:ext cx="1848432" cy="2833982"/>
          </a:xfrm>
          <a:prstGeom prst="rect">
            <a:avLst/>
          </a:prstGeom>
        </p:spPr>
        <p:txBody>
          <a:bodyPr vert="eaVert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导航设计：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四种位置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多种类结合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D3E0B7-3212-406F-87BD-83E7D79BAB83}"/>
              </a:ext>
            </a:extLst>
          </p:cNvPr>
          <p:cNvSpPr txBox="1"/>
          <p:nvPr/>
        </p:nvSpPr>
        <p:spPr>
          <a:xfrm>
            <a:off x="2757194" y="584684"/>
            <a:ext cx="57606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侧边栏局部导航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与分类体系有关的导航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与用户功能有关的导航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78AEE9-F4D0-474C-9897-379DC089B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50" y="1618778"/>
            <a:ext cx="5760640" cy="251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4E7E31-241C-4640-A66D-616319FC1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67" y="4653136"/>
            <a:ext cx="1283677" cy="207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0382063" y="751396"/>
            <a:ext cx="2376264" cy="288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346743" y="1057083"/>
            <a:ext cx="1848432" cy="2833982"/>
          </a:xfrm>
          <a:prstGeom prst="rect">
            <a:avLst/>
          </a:prstGeom>
        </p:spPr>
        <p:txBody>
          <a:bodyPr vert="eaVert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导航设计：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四种位置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多种类结合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D3E0B7-3212-406F-87BD-83E7D79BAB83}"/>
              </a:ext>
            </a:extLst>
          </p:cNvPr>
          <p:cNvSpPr txBox="1"/>
          <p:nvPr/>
        </p:nvSpPr>
        <p:spPr>
          <a:xfrm>
            <a:off x="2819001" y="1070654"/>
            <a:ext cx="576064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5284F4-DB44-4E09-9405-0FE95A954409}"/>
              </a:ext>
            </a:extLst>
          </p:cNvPr>
          <p:cNvSpPr txBox="1"/>
          <p:nvPr/>
        </p:nvSpPr>
        <p:spPr>
          <a:xfrm>
            <a:off x="1994862" y="765883"/>
            <a:ext cx="6803123" cy="465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页面中部局部导航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面包屑导航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相关推荐类导航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热门图书类导航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031459-35EB-4606-8357-2EDE885CA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30" y="3068960"/>
            <a:ext cx="4924554" cy="191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C6D699-C7CE-4D36-8556-2701C08B0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95" y="1680010"/>
            <a:ext cx="3874489" cy="10305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5007F6-79BF-4EDD-A7E3-F218A9013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39" y="5582557"/>
            <a:ext cx="5086387" cy="4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0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检索系统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0382063" y="751396"/>
            <a:ext cx="2376264" cy="288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346743" y="1057083"/>
            <a:ext cx="1848432" cy="2833982"/>
          </a:xfrm>
          <a:prstGeom prst="rect">
            <a:avLst/>
          </a:prstGeom>
        </p:spPr>
        <p:txBody>
          <a:bodyPr vert="eaVert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检索设计：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两种类型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模糊匹配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E0C39D-6515-4212-AC42-5791E13BCB33}"/>
              </a:ext>
            </a:extLst>
          </p:cNvPr>
          <p:cNvSpPr txBox="1"/>
          <p:nvPr/>
        </p:nvSpPr>
        <p:spPr>
          <a:xfrm>
            <a:off x="2425179" y="1484784"/>
            <a:ext cx="5832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定位：辅助分类浏览功能，帮助用户找到所需图书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两种检索：关键词检索 </a:t>
            </a:r>
            <a:r>
              <a:rPr lang="en-US" altLang="zh-CN" sz="2000" dirty="0"/>
              <a:t>&amp; </a:t>
            </a:r>
            <a:r>
              <a:rPr lang="zh-CN" altLang="en-US" sz="2000" dirty="0"/>
              <a:t>高级检索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算法：模糊匹配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位置：图书相关页面</a:t>
            </a:r>
          </a:p>
        </p:txBody>
      </p:sp>
    </p:spTree>
    <p:extLst>
      <p:ext uri="{BB962C8B-B14F-4D97-AF65-F5344CB8AC3E}">
        <p14:creationId xmlns:p14="http://schemas.microsoft.com/office/powerpoint/2010/main" val="222481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1" y="6781711"/>
            <a:ext cx="12218266" cy="81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矩形 1"/>
          <p:cNvSpPr/>
          <p:nvPr/>
        </p:nvSpPr>
        <p:spPr>
          <a:xfrm>
            <a:off x="-1" y="2204864"/>
            <a:ext cx="1717289" cy="2098281"/>
          </a:xfrm>
          <a:custGeom>
            <a:avLst/>
            <a:gdLst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922602 w 1705100"/>
              <a:gd name="connsiteY2" fmla="*/ 1013988 h 2088232"/>
              <a:gd name="connsiteX3" fmla="*/ 1705100 w 1705100"/>
              <a:gd name="connsiteY3" fmla="*/ 2088232 h 2088232"/>
              <a:gd name="connsiteX4" fmla="*/ 0 w 1705100"/>
              <a:gd name="connsiteY4" fmla="*/ 2088232 h 2088232"/>
              <a:gd name="connsiteX5" fmla="*/ 0 w 1705100"/>
              <a:gd name="connsiteY5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090721 w 1705100"/>
              <a:gd name="connsiteY2" fmla="*/ 1075495 h 2088232"/>
              <a:gd name="connsiteX3" fmla="*/ 1705100 w 1705100"/>
              <a:gd name="connsiteY3" fmla="*/ 2088232 h 2088232"/>
              <a:gd name="connsiteX4" fmla="*/ 0 w 1705100"/>
              <a:gd name="connsiteY4" fmla="*/ 2088232 h 2088232"/>
              <a:gd name="connsiteX5" fmla="*/ 0 w 1705100"/>
              <a:gd name="connsiteY5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090721 w 1705100"/>
              <a:gd name="connsiteY2" fmla="*/ 1075495 h 2088232"/>
              <a:gd name="connsiteX3" fmla="*/ 1705100 w 1705100"/>
              <a:gd name="connsiteY3" fmla="*/ 2088232 h 2088232"/>
              <a:gd name="connsiteX4" fmla="*/ 0 w 1705100"/>
              <a:gd name="connsiteY4" fmla="*/ 2088232 h 2088232"/>
              <a:gd name="connsiteX5" fmla="*/ 0 w 1705100"/>
              <a:gd name="connsiteY5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090721 w 1705100"/>
              <a:gd name="connsiteY2" fmla="*/ 1075495 h 2088232"/>
              <a:gd name="connsiteX3" fmla="*/ 1705100 w 1705100"/>
              <a:gd name="connsiteY3" fmla="*/ 2088232 h 2088232"/>
              <a:gd name="connsiteX4" fmla="*/ 0 w 1705100"/>
              <a:gd name="connsiteY4" fmla="*/ 2088232 h 2088232"/>
              <a:gd name="connsiteX5" fmla="*/ 0 w 1705100"/>
              <a:gd name="connsiteY5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090721 w 1705100"/>
              <a:gd name="connsiteY2" fmla="*/ 1075495 h 2088232"/>
              <a:gd name="connsiteX3" fmla="*/ 1705100 w 1705100"/>
              <a:gd name="connsiteY3" fmla="*/ 2088232 h 2088232"/>
              <a:gd name="connsiteX4" fmla="*/ 0 w 1705100"/>
              <a:gd name="connsiteY4" fmla="*/ 2088232 h 2088232"/>
              <a:gd name="connsiteX5" fmla="*/ 0 w 1705100"/>
              <a:gd name="connsiteY5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090721 w 1705100"/>
              <a:gd name="connsiteY2" fmla="*/ 1075495 h 2088232"/>
              <a:gd name="connsiteX3" fmla="*/ 1705100 w 1705100"/>
              <a:gd name="connsiteY3" fmla="*/ 2088232 h 2088232"/>
              <a:gd name="connsiteX4" fmla="*/ 0 w 1705100"/>
              <a:gd name="connsiteY4" fmla="*/ 2088232 h 2088232"/>
              <a:gd name="connsiteX5" fmla="*/ 0 w 1705100"/>
              <a:gd name="connsiteY5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090721 w 1705100"/>
              <a:gd name="connsiteY2" fmla="*/ 1075495 h 2088232"/>
              <a:gd name="connsiteX3" fmla="*/ 1705100 w 1705100"/>
              <a:gd name="connsiteY3" fmla="*/ 2088232 h 2088232"/>
              <a:gd name="connsiteX4" fmla="*/ 0 w 1705100"/>
              <a:gd name="connsiteY4" fmla="*/ 2088232 h 2088232"/>
              <a:gd name="connsiteX5" fmla="*/ 0 w 1705100"/>
              <a:gd name="connsiteY5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090721 w 1705100"/>
              <a:gd name="connsiteY2" fmla="*/ 1075495 h 2088232"/>
              <a:gd name="connsiteX3" fmla="*/ 1705100 w 1705100"/>
              <a:gd name="connsiteY3" fmla="*/ 2088232 h 2088232"/>
              <a:gd name="connsiteX4" fmla="*/ 0 w 1705100"/>
              <a:gd name="connsiteY4" fmla="*/ 2088232 h 2088232"/>
              <a:gd name="connsiteX5" fmla="*/ 0 w 1705100"/>
              <a:gd name="connsiteY5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090721 w 1705100"/>
              <a:gd name="connsiteY2" fmla="*/ 1075495 h 2088232"/>
              <a:gd name="connsiteX3" fmla="*/ 1705100 w 1705100"/>
              <a:gd name="connsiteY3" fmla="*/ 2088232 h 2088232"/>
              <a:gd name="connsiteX4" fmla="*/ 0 w 1705100"/>
              <a:gd name="connsiteY4" fmla="*/ 2088232 h 2088232"/>
              <a:gd name="connsiteX5" fmla="*/ 0 w 1705100"/>
              <a:gd name="connsiteY5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" fmla="*/ 0 w 1739059"/>
              <a:gd name="connsiteY0" fmla="*/ 0 h 2088232"/>
              <a:gd name="connsiteX1" fmla="*/ 1705100 w 1739059"/>
              <a:gd name="connsiteY1" fmla="*/ 0 h 2088232"/>
              <a:gd name="connsiteX2" fmla="*/ 1705100 w 1739059"/>
              <a:gd name="connsiteY2" fmla="*/ 2088232 h 2088232"/>
              <a:gd name="connsiteX3" fmla="*/ 0 w 1739059"/>
              <a:gd name="connsiteY3" fmla="*/ 2088232 h 2088232"/>
              <a:gd name="connsiteX4" fmla="*/ 0 w 1739059"/>
              <a:gd name="connsiteY4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" fmla="*/ 0 w 1746105"/>
              <a:gd name="connsiteY0" fmla="*/ 0 h 2088232"/>
              <a:gd name="connsiteX1" fmla="*/ 1746105 w 1746105"/>
              <a:gd name="connsiteY1" fmla="*/ 0 h 2088232"/>
              <a:gd name="connsiteX2" fmla="*/ 1705100 w 1746105"/>
              <a:gd name="connsiteY2" fmla="*/ 2088232 h 2088232"/>
              <a:gd name="connsiteX3" fmla="*/ 0 w 1746105"/>
              <a:gd name="connsiteY3" fmla="*/ 2088232 h 2088232"/>
              <a:gd name="connsiteX4" fmla="*/ 0 w 1746105"/>
              <a:gd name="connsiteY4" fmla="*/ 0 h 2088232"/>
              <a:gd name="connsiteX0" fmla="*/ 0 w 1746105"/>
              <a:gd name="connsiteY0" fmla="*/ 0 h 2088232"/>
              <a:gd name="connsiteX1" fmla="*/ 1746105 w 1746105"/>
              <a:gd name="connsiteY1" fmla="*/ 0 h 2088232"/>
              <a:gd name="connsiteX2" fmla="*/ 1705100 w 1746105"/>
              <a:gd name="connsiteY2" fmla="*/ 2088232 h 2088232"/>
              <a:gd name="connsiteX3" fmla="*/ 0 w 1746105"/>
              <a:gd name="connsiteY3" fmla="*/ 2088232 h 2088232"/>
              <a:gd name="connsiteX4" fmla="*/ 0 w 1746105"/>
              <a:gd name="connsiteY4" fmla="*/ 0 h 2088232"/>
              <a:gd name="connsiteX0" fmla="*/ 0 w 1746105"/>
              <a:gd name="connsiteY0" fmla="*/ 0 h 2088232"/>
              <a:gd name="connsiteX1" fmla="*/ 1746105 w 1746105"/>
              <a:gd name="connsiteY1" fmla="*/ 0 h 2088232"/>
              <a:gd name="connsiteX2" fmla="*/ 1705100 w 1746105"/>
              <a:gd name="connsiteY2" fmla="*/ 2088232 h 2088232"/>
              <a:gd name="connsiteX3" fmla="*/ 0 w 1746105"/>
              <a:gd name="connsiteY3" fmla="*/ 2088232 h 2088232"/>
              <a:gd name="connsiteX4" fmla="*/ 0 w 1746105"/>
              <a:gd name="connsiteY4" fmla="*/ 0 h 2088232"/>
              <a:gd name="connsiteX0" fmla="*/ 0 w 1762506"/>
              <a:gd name="connsiteY0" fmla="*/ 0 h 2088232"/>
              <a:gd name="connsiteX1" fmla="*/ 1746105 w 1762506"/>
              <a:gd name="connsiteY1" fmla="*/ 0 h 2088232"/>
              <a:gd name="connsiteX2" fmla="*/ 1762506 w 1762506"/>
              <a:gd name="connsiteY2" fmla="*/ 2088232 h 2088232"/>
              <a:gd name="connsiteX3" fmla="*/ 0 w 1762506"/>
              <a:gd name="connsiteY3" fmla="*/ 2088232 h 2088232"/>
              <a:gd name="connsiteX4" fmla="*/ 0 w 1762506"/>
              <a:gd name="connsiteY4" fmla="*/ 0 h 2088232"/>
              <a:gd name="connsiteX0" fmla="*/ 0 w 1762506"/>
              <a:gd name="connsiteY0" fmla="*/ 0 h 2088232"/>
              <a:gd name="connsiteX1" fmla="*/ 1746105 w 1762506"/>
              <a:gd name="connsiteY1" fmla="*/ 0 h 2088232"/>
              <a:gd name="connsiteX2" fmla="*/ 1762506 w 1762506"/>
              <a:gd name="connsiteY2" fmla="*/ 2088232 h 2088232"/>
              <a:gd name="connsiteX3" fmla="*/ 0 w 1762506"/>
              <a:gd name="connsiteY3" fmla="*/ 2088232 h 2088232"/>
              <a:gd name="connsiteX4" fmla="*/ 0 w 1762506"/>
              <a:gd name="connsiteY4" fmla="*/ 0 h 2088232"/>
              <a:gd name="connsiteX0" fmla="*/ 0 w 1762506"/>
              <a:gd name="connsiteY0" fmla="*/ 0 h 2088232"/>
              <a:gd name="connsiteX1" fmla="*/ 1746105 w 1762506"/>
              <a:gd name="connsiteY1" fmla="*/ 0 h 2088232"/>
              <a:gd name="connsiteX2" fmla="*/ 1762506 w 1762506"/>
              <a:gd name="connsiteY2" fmla="*/ 2088232 h 2088232"/>
              <a:gd name="connsiteX3" fmla="*/ 0 w 1762506"/>
              <a:gd name="connsiteY3" fmla="*/ 2088232 h 2088232"/>
              <a:gd name="connsiteX4" fmla="*/ 0 w 1762506"/>
              <a:gd name="connsiteY4" fmla="*/ 0 h 2088232"/>
              <a:gd name="connsiteX0" fmla="*/ 0 w 1762506"/>
              <a:gd name="connsiteY0" fmla="*/ 0 h 2088232"/>
              <a:gd name="connsiteX1" fmla="*/ 1746105 w 1762506"/>
              <a:gd name="connsiteY1" fmla="*/ 0 h 2088232"/>
              <a:gd name="connsiteX2" fmla="*/ 1762506 w 1762506"/>
              <a:gd name="connsiteY2" fmla="*/ 2088232 h 2088232"/>
              <a:gd name="connsiteX3" fmla="*/ 0 w 1762506"/>
              <a:gd name="connsiteY3" fmla="*/ 2088232 h 2088232"/>
              <a:gd name="connsiteX4" fmla="*/ 0 w 1762506"/>
              <a:gd name="connsiteY4" fmla="*/ 0 h 2088232"/>
              <a:gd name="connsiteX0" fmla="*/ 0 w 1762506"/>
              <a:gd name="connsiteY0" fmla="*/ 0 h 2088232"/>
              <a:gd name="connsiteX1" fmla="*/ 1746105 w 1762506"/>
              <a:gd name="connsiteY1" fmla="*/ 0 h 2088232"/>
              <a:gd name="connsiteX2" fmla="*/ 1762506 w 1762506"/>
              <a:gd name="connsiteY2" fmla="*/ 2088232 h 2088232"/>
              <a:gd name="connsiteX3" fmla="*/ 0 w 1762506"/>
              <a:gd name="connsiteY3" fmla="*/ 2088232 h 2088232"/>
              <a:gd name="connsiteX4" fmla="*/ 0 w 1762506"/>
              <a:gd name="connsiteY4" fmla="*/ 0 h 2088232"/>
              <a:gd name="connsiteX0" fmla="*/ 0 w 1762506"/>
              <a:gd name="connsiteY0" fmla="*/ 0 h 2088232"/>
              <a:gd name="connsiteX1" fmla="*/ 1746105 w 1762506"/>
              <a:gd name="connsiteY1" fmla="*/ 0 h 2088232"/>
              <a:gd name="connsiteX2" fmla="*/ 1762506 w 1762506"/>
              <a:gd name="connsiteY2" fmla="*/ 2088232 h 2088232"/>
              <a:gd name="connsiteX3" fmla="*/ 0 w 1762506"/>
              <a:gd name="connsiteY3" fmla="*/ 2088232 h 2088232"/>
              <a:gd name="connsiteX4" fmla="*/ 0 w 1762506"/>
              <a:gd name="connsiteY4" fmla="*/ 0 h 2088232"/>
              <a:gd name="connsiteX0" fmla="*/ 0 w 1762506"/>
              <a:gd name="connsiteY0" fmla="*/ 0 h 2088232"/>
              <a:gd name="connsiteX1" fmla="*/ 1746105 w 1762506"/>
              <a:gd name="connsiteY1" fmla="*/ 0 h 2088232"/>
              <a:gd name="connsiteX2" fmla="*/ 1762506 w 1762506"/>
              <a:gd name="connsiteY2" fmla="*/ 2088232 h 2088232"/>
              <a:gd name="connsiteX3" fmla="*/ 0 w 1762506"/>
              <a:gd name="connsiteY3" fmla="*/ 2088232 h 2088232"/>
              <a:gd name="connsiteX4" fmla="*/ 0 w 1762506"/>
              <a:gd name="connsiteY4" fmla="*/ 0 h 2088232"/>
              <a:gd name="connsiteX0" fmla="*/ 0 w 1762506"/>
              <a:gd name="connsiteY0" fmla="*/ 0 h 2088232"/>
              <a:gd name="connsiteX1" fmla="*/ 1746105 w 1762506"/>
              <a:gd name="connsiteY1" fmla="*/ 0 h 2088232"/>
              <a:gd name="connsiteX2" fmla="*/ 1762506 w 1762506"/>
              <a:gd name="connsiteY2" fmla="*/ 2088232 h 2088232"/>
              <a:gd name="connsiteX3" fmla="*/ 0 w 1762506"/>
              <a:gd name="connsiteY3" fmla="*/ 2088232 h 2088232"/>
              <a:gd name="connsiteX4" fmla="*/ 0 w 1762506"/>
              <a:gd name="connsiteY4" fmla="*/ 0 h 2088232"/>
              <a:gd name="connsiteX0" fmla="*/ 0 w 1762506"/>
              <a:gd name="connsiteY0" fmla="*/ 0 h 2088237"/>
              <a:gd name="connsiteX1" fmla="*/ 1746105 w 1762506"/>
              <a:gd name="connsiteY1" fmla="*/ 0 h 2088237"/>
              <a:gd name="connsiteX2" fmla="*/ 1762506 w 1762506"/>
              <a:gd name="connsiteY2" fmla="*/ 2088232 h 2088237"/>
              <a:gd name="connsiteX3" fmla="*/ 0 w 1762506"/>
              <a:gd name="connsiteY3" fmla="*/ 2088232 h 2088237"/>
              <a:gd name="connsiteX4" fmla="*/ 0 w 1762506"/>
              <a:gd name="connsiteY4" fmla="*/ 0 h 2088237"/>
              <a:gd name="connsiteX0" fmla="*/ 0 w 1762506"/>
              <a:gd name="connsiteY0" fmla="*/ 0 h 2088236"/>
              <a:gd name="connsiteX1" fmla="*/ 1746105 w 1762506"/>
              <a:gd name="connsiteY1" fmla="*/ 0 h 2088236"/>
              <a:gd name="connsiteX2" fmla="*/ 1762506 w 1762506"/>
              <a:gd name="connsiteY2" fmla="*/ 2088232 h 2088236"/>
              <a:gd name="connsiteX3" fmla="*/ 0 w 1762506"/>
              <a:gd name="connsiteY3" fmla="*/ 2088232 h 2088236"/>
              <a:gd name="connsiteX4" fmla="*/ 0 w 1762506"/>
              <a:gd name="connsiteY4" fmla="*/ 0 h 2088236"/>
              <a:gd name="connsiteX0" fmla="*/ 0 w 1762506"/>
              <a:gd name="connsiteY0" fmla="*/ 0 h 2088237"/>
              <a:gd name="connsiteX1" fmla="*/ 1746105 w 1762506"/>
              <a:gd name="connsiteY1" fmla="*/ 0 h 2088237"/>
              <a:gd name="connsiteX2" fmla="*/ 1762506 w 1762506"/>
              <a:gd name="connsiteY2" fmla="*/ 2088232 h 2088237"/>
              <a:gd name="connsiteX3" fmla="*/ 0 w 1762506"/>
              <a:gd name="connsiteY3" fmla="*/ 2088232 h 2088237"/>
              <a:gd name="connsiteX4" fmla="*/ 0 w 1762506"/>
              <a:gd name="connsiteY4" fmla="*/ 0 h 2088237"/>
              <a:gd name="connsiteX0" fmla="*/ 0 w 1762506"/>
              <a:gd name="connsiteY0" fmla="*/ 0 h 2088685"/>
              <a:gd name="connsiteX1" fmla="*/ 1746105 w 1762506"/>
              <a:gd name="connsiteY1" fmla="*/ 0 h 2088685"/>
              <a:gd name="connsiteX2" fmla="*/ 1762506 w 1762506"/>
              <a:gd name="connsiteY2" fmla="*/ 2088232 h 2088685"/>
              <a:gd name="connsiteX3" fmla="*/ 0 w 1762506"/>
              <a:gd name="connsiteY3" fmla="*/ 2088232 h 2088685"/>
              <a:gd name="connsiteX4" fmla="*/ 0 w 1762506"/>
              <a:gd name="connsiteY4" fmla="*/ 0 h 2088685"/>
              <a:gd name="connsiteX0" fmla="*/ 0 w 1762506"/>
              <a:gd name="connsiteY0" fmla="*/ 0 h 2088685"/>
              <a:gd name="connsiteX1" fmla="*/ 1690839 w 1762506"/>
              <a:gd name="connsiteY1" fmla="*/ 0 h 2088685"/>
              <a:gd name="connsiteX2" fmla="*/ 1762506 w 1762506"/>
              <a:gd name="connsiteY2" fmla="*/ 2088232 h 2088685"/>
              <a:gd name="connsiteX3" fmla="*/ 0 w 1762506"/>
              <a:gd name="connsiteY3" fmla="*/ 2088232 h 2088685"/>
              <a:gd name="connsiteX4" fmla="*/ 0 w 1762506"/>
              <a:gd name="connsiteY4" fmla="*/ 0 h 2088685"/>
              <a:gd name="connsiteX0" fmla="*/ 0 w 1762506"/>
              <a:gd name="connsiteY0" fmla="*/ 0 h 2088676"/>
              <a:gd name="connsiteX1" fmla="*/ 1690839 w 1762506"/>
              <a:gd name="connsiteY1" fmla="*/ 0 h 2088676"/>
              <a:gd name="connsiteX2" fmla="*/ 1762506 w 1762506"/>
              <a:gd name="connsiteY2" fmla="*/ 2088232 h 2088676"/>
              <a:gd name="connsiteX3" fmla="*/ 0 w 1762506"/>
              <a:gd name="connsiteY3" fmla="*/ 2088232 h 2088676"/>
              <a:gd name="connsiteX4" fmla="*/ 0 w 1762506"/>
              <a:gd name="connsiteY4" fmla="*/ 0 h 2088676"/>
              <a:gd name="connsiteX0" fmla="*/ 0 w 1762506"/>
              <a:gd name="connsiteY0" fmla="*/ 0 h 2088845"/>
              <a:gd name="connsiteX1" fmla="*/ 1690839 w 1762506"/>
              <a:gd name="connsiteY1" fmla="*/ 0 h 2088845"/>
              <a:gd name="connsiteX2" fmla="*/ 1762506 w 1762506"/>
              <a:gd name="connsiteY2" fmla="*/ 2088232 h 2088845"/>
              <a:gd name="connsiteX3" fmla="*/ 0 w 1762506"/>
              <a:gd name="connsiteY3" fmla="*/ 2088232 h 2088845"/>
              <a:gd name="connsiteX4" fmla="*/ 0 w 1762506"/>
              <a:gd name="connsiteY4" fmla="*/ 0 h 2088845"/>
              <a:gd name="connsiteX0" fmla="*/ 0 w 1717289"/>
              <a:gd name="connsiteY0" fmla="*/ 0 h 2098890"/>
              <a:gd name="connsiteX1" fmla="*/ 1690839 w 1717289"/>
              <a:gd name="connsiteY1" fmla="*/ 0 h 2098890"/>
              <a:gd name="connsiteX2" fmla="*/ 1717289 w 1717289"/>
              <a:gd name="connsiteY2" fmla="*/ 2098281 h 2098890"/>
              <a:gd name="connsiteX3" fmla="*/ 0 w 1717289"/>
              <a:gd name="connsiteY3" fmla="*/ 2088232 h 2098890"/>
              <a:gd name="connsiteX4" fmla="*/ 0 w 1717289"/>
              <a:gd name="connsiteY4" fmla="*/ 0 h 2098890"/>
              <a:gd name="connsiteX0" fmla="*/ 0 w 1717289"/>
              <a:gd name="connsiteY0" fmla="*/ 0 h 2098281"/>
              <a:gd name="connsiteX1" fmla="*/ 1690839 w 1717289"/>
              <a:gd name="connsiteY1" fmla="*/ 0 h 2098281"/>
              <a:gd name="connsiteX2" fmla="*/ 1717289 w 1717289"/>
              <a:gd name="connsiteY2" fmla="*/ 2098281 h 2098281"/>
              <a:gd name="connsiteX3" fmla="*/ 0 w 1717289"/>
              <a:gd name="connsiteY3" fmla="*/ 2088232 h 2098281"/>
              <a:gd name="connsiteX4" fmla="*/ 0 w 1717289"/>
              <a:gd name="connsiteY4" fmla="*/ 0 h 2098281"/>
              <a:gd name="connsiteX0" fmla="*/ 0 w 1717289"/>
              <a:gd name="connsiteY0" fmla="*/ 0 h 2098281"/>
              <a:gd name="connsiteX1" fmla="*/ 1690839 w 1717289"/>
              <a:gd name="connsiteY1" fmla="*/ 0 h 2098281"/>
              <a:gd name="connsiteX2" fmla="*/ 1717289 w 1717289"/>
              <a:gd name="connsiteY2" fmla="*/ 2098281 h 2098281"/>
              <a:gd name="connsiteX3" fmla="*/ 0 w 1717289"/>
              <a:gd name="connsiteY3" fmla="*/ 2088232 h 2098281"/>
              <a:gd name="connsiteX4" fmla="*/ 0 w 1717289"/>
              <a:gd name="connsiteY4" fmla="*/ 0 h 2098281"/>
              <a:gd name="connsiteX0" fmla="*/ 0 w 1717289"/>
              <a:gd name="connsiteY0" fmla="*/ 0 h 2098281"/>
              <a:gd name="connsiteX1" fmla="*/ 1690839 w 1717289"/>
              <a:gd name="connsiteY1" fmla="*/ 0 h 2098281"/>
              <a:gd name="connsiteX2" fmla="*/ 1717289 w 1717289"/>
              <a:gd name="connsiteY2" fmla="*/ 2098281 h 2098281"/>
              <a:gd name="connsiteX3" fmla="*/ 0 w 1717289"/>
              <a:gd name="connsiteY3" fmla="*/ 2088232 h 2098281"/>
              <a:gd name="connsiteX4" fmla="*/ 0 w 1717289"/>
              <a:gd name="connsiteY4" fmla="*/ 0 h 2098281"/>
              <a:gd name="connsiteX0" fmla="*/ 0 w 1717289"/>
              <a:gd name="connsiteY0" fmla="*/ 0 h 2098281"/>
              <a:gd name="connsiteX1" fmla="*/ 1690839 w 1717289"/>
              <a:gd name="connsiteY1" fmla="*/ 0 h 2098281"/>
              <a:gd name="connsiteX2" fmla="*/ 1717289 w 1717289"/>
              <a:gd name="connsiteY2" fmla="*/ 2098281 h 2098281"/>
              <a:gd name="connsiteX3" fmla="*/ 0 w 1717289"/>
              <a:gd name="connsiteY3" fmla="*/ 2088232 h 2098281"/>
              <a:gd name="connsiteX4" fmla="*/ 0 w 1717289"/>
              <a:gd name="connsiteY4" fmla="*/ 0 h 2098281"/>
              <a:gd name="connsiteX0" fmla="*/ 0 w 1717289"/>
              <a:gd name="connsiteY0" fmla="*/ 0 h 2098281"/>
              <a:gd name="connsiteX1" fmla="*/ 1690839 w 1717289"/>
              <a:gd name="connsiteY1" fmla="*/ 0 h 2098281"/>
              <a:gd name="connsiteX2" fmla="*/ 1717289 w 1717289"/>
              <a:gd name="connsiteY2" fmla="*/ 2098281 h 2098281"/>
              <a:gd name="connsiteX3" fmla="*/ 0 w 1717289"/>
              <a:gd name="connsiteY3" fmla="*/ 2088232 h 2098281"/>
              <a:gd name="connsiteX4" fmla="*/ 0 w 1717289"/>
              <a:gd name="connsiteY4" fmla="*/ 0 h 2098281"/>
              <a:gd name="connsiteX0" fmla="*/ 0 w 1717289"/>
              <a:gd name="connsiteY0" fmla="*/ 0 h 2098281"/>
              <a:gd name="connsiteX1" fmla="*/ 1690839 w 1717289"/>
              <a:gd name="connsiteY1" fmla="*/ 0 h 2098281"/>
              <a:gd name="connsiteX2" fmla="*/ 1717289 w 1717289"/>
              <a:gd name="connsiteY2" fmla="*/ 2098281 h 2098281"/>
              <a:gd name="connsiteX3" fmla="*/ 0 w 1717289"/>
              <a:gd name="connsiteY3" fmla="*/ 2088232 h 2098281"/>
              <a:gd name="connsiteX4" fmla="*/ 0 w 1717289"/>
              <a:gd name="connsiteY4" fmla="*/ 0 h 2098281"/>
              <a:gd name="connsiteX0" fmla="*/ 0 w 1717289"/>
              <a:gd name="connsiteY0" fmla="*/ 0 h 2098281"/>
              <a:gd name="connsiteX1" fmla="*/ 1674437 w 1717289"/>
              <a:gd name="connsiteY1" fmla="*/ 4101 h 2098281"/>
              <a:gd name="connsiteX2" fmla="*/ 1717289 w 1717289"/>
              <a:gd name="connsiteY2" fmla="*/ 2098281 h 2098281"/>
              <a:gd name="connsiteX3" fmla="*/ 0 w 1717289"/>
              <a:gd name="connsiteY3" fmla="*/ 2088232 h 2098281"/>
              <a:gd name="connsiteX4" fmla="*/ 0 w 1717289"/>
              <a:gd name="connsiteY4" fmla="*/ 0 h 2098281"/>
              <a:gd name="connsiteX0" fmla="*/ 0 w 1717289"/>
              <a:gd name="connsiteY0" fmla="*/ 0 h 2098281"/>
              <a:gd name="connsiteX1" fmla="*/ 1674437 w 1717289"/>
              <a:gd name="connsiteY1" fmla="*/ 4101 h 2098281"/>
              <a:gd name="connsiteX2" fmla="*/ 1717289 w 1717289"/>
              <a:gd name="connsiteY2" fmla="*/ 2098281 h 2098281"/>
              <a:gd name="connsiteX3" fmla="*/ 0 w 1717289"/>
              <a:gd name="connsiteY3" fmla="*/ 2088232 h 2098281"/>
              <a:gd name="connsiteX4" fmla="*/ 0 w 1717289"/>
              <a:gd name="connsiteY4" fmla="*/ 0 h 209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289" h="2098281">
                <a:moveTo>
                  <a:pt x="0" y="0"/>
                </a:moveTo>
                <a:lnTo>
                  <a:pt x="1674437" y="4101"/>
                </a:lnTo>
                <a:cubicBezTo>
                  <a:pt x="536394" y="826531"/>
                  <a:pt x="1385887" y="2096234"/>
                  <a:pt x="1717289" y="2098281"/>
                </a:cubicBezTo>
                <a:lnTo>
                  <a:pt x="0" y="2088232"/>
                </a:lnTo>
                <a:lnTo>
                  <a:pt x="0" y="0"/>
                </a:lnTo>
                <a:close/>
              </a:path>
            </a:pathLst>
          </a:cu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201043" y="2060848"/>
            <a:ext cx="2376264" cy="2376264"/>
          </a:xfrm>
          <a:prstGeom prst="ellipse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1832263" y="2348880"/>
            <a:ext cx="1062068" cy="1025712"/>
            <a:chOff x="5512720" y="2152017"/>
            <a:chExt cx="583915" cy="496874"/>
          </a:xfrm>
        </p:grpSpPr>
        <p:sp>
          <p:nvSpPr>
            <p:cNvPr id="33" name="Freeform 159"/>
            <p:cNvSpPr>
              <a:spLocks/>
            </p:cNvSpPr>
            <p:nvPr/>
          </p:nvSpPr>
          <p:spPr bwMode="auto">
            <a:xfrm>
              <a:off x="5574376" y="2246314"/>
              <a:ext cx="460603" cy="402577"/>
            </a:xfrm>
            <a:custGeom>
              <a:avLst/>
              <a:gdLst>
                <a:gd name="T0" fmla="*/ 29 w 54"/>
                <a:gd name="T1" fmla="*/ 1 h 47"/>
                <a:gd name="T2" fmla="*/ 24 w 54"/>
                <a:gd name="T3" fmla="*/ 1 h 47"/>
                <a:gd name="T4" fmla="*/ 2 w 54"/>
                <a:gd name="T5" fmla="*/ 15 h 47"/>
                <a:gd name="T6" fmla="*/ 0 w 54"/>
                <a:gd name="T7" fmla="*/ 20 h 47"/>
                <a:gd name="T8" fmla="*/ 0 w 54"/>
                <a:gd name="T9" fmla="*/ 44 h 47"/>
                <a:gd name="T10" fmla="*/ 3 w 54"/>
                <a:gd name="T11" fmla="*/ 47 h 47"/>
                <a:gd name="T12" fmla="*/ 13 w 54"/>
                <a:gd name="T13" fmla="*/ 47 h 47"/>
                <a:gd name="T14" fmla="*/ 16 w 54"/>
                <a:gd name="T15" fmla="*/ 44 h 47"/>
                <a:gd name="T16" fmla="*/ 16 w 54"/>
                <a:gd name="T17" fmla="*/ 27 h 47"/>
                <a:gd name="T18" fmla="*/ 19 w 54"/>
                <a:gd name="T19" fmla="*/ 24 h 47"/>
                <a:gd name="T20" fmla="*/ 35 w 54"/>
                <a:gd name="T21" fmla="*/ 24 h 47"/>
                <a:gd name="T22" fmla="*/ 38 w 54"/>
                <a:gd name="T23" fmla="*/ 27 h 47"/>
                <a:gd name="T24" fmla="*/ 38 w 54"/>
                <a:gd name="T25" fmla="*/ 44 h 47"/>
                <a:gd name="T26" fmla="*/ 41 w 54"/>
                <a:gd name="T27" fmla="*/ 47 h 47"/>
                <a:gd name="T28" fmla="*/ 51 w 54"/>
                <a:gd name="T29" fmla="*/ 47 h 47"/>
                <a:gd name="T30" fmla="*/ 54 w 54"/>
                <a:gd name="T31" fmla="*/ 44 h 47"/>
                <a:gd name="T32" fmla="*/ 54 w 54"/>
                <a:gd name="T33" fmla="*/ 20 h 47"/>
                <a:gd name="T34" fmla="*/ 52 w 54"/>
                <a:gd name="T35" fmla="*/ 16 h 47"/>
                <a:gd name="T36" fmla="*/ 29 w 54"/>
                <a:gd name="T37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47">
                  <a:moveTo>
                    <a:pt x="29" y="1"/>
                  </a:moveTo>
                  <a:cubicBezTo>
                    <a:pt x="28" y="0"/>
                    <a:pt x="25" y="0"/>
                    <a:pt x="24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0" y="18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1" y="47"/>
                    <a:pt x="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4" y="47"/>
                    <a:pt x="16" y="46"/>
                    <a:pt x="16" y="44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6"/>
                    <a:pt x="17" y="24"/>
                    <a:pt x="1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7" y="24"/>
                    <a:pt x="38" y="26"/>
                    <a:pt x="38" y="27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6"/>
                    <a:pt x="39" y="47"/>
                    <a:pt x="41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3" y="47"/>
                    <a:pt x="54" y="46"/>
                    <a:pt x="54" y="44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3" y="17"/>
                    <a:pt x="52" y="16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/>
            </a:p>
          </p:txBody>
        </p:sp>
        <p:sp>
          <p:nvSpPr>
            <p:cNvPr id="34" name="Freeform 160"/>
            <p:cNvSpPr>
              <a:spLocks/>
            </p:cNvSpPr>
            <p:nvPr/>
          </p:nvSpPr>
          <p:spPr bwMode="auto">
            <a:xfrm>
              <a:off x="5512720" y="2152017"/>
              <a:ext cx="583915" cy="224863"/>
            </a:xfrm>
            <a:custGeom>
              <a:avLst/>
              <a:gdLst>
                <a:gd name="T0" fmla="*/ 64 w 68"/>
                <a:gd name="T1" fmla="*/ 20 h 26"/>
                <a:gd name="T2" fmla="*/ 61 w 68"/>
                <a:gd name="T3" fmla="*/ 15 h 26"/>
                <a:gd name="T4" fmla="*/ 61 w 68"/>
                <a:gd name="T5" fmla="*/ 10 h 26"/>
                <a:gd name="T6" fmla="*/ 58 w 68"/>
                <a:gd name="T7" fmla="*/ 7 h 26"/>
                <a:gd name="T8" fmla="*/ 57 w 68"/>
                <a:gd name="T9" fmla="*/ 7 h 26"/>
                <a:gd name="T10" fmla="*/ 54 w 68"/>
                <a:gd name="T11" fmla="*/ 10 h 26"/>
                <a:gd name="T12" fmla="*/ 54 w 68"/>
                <a:gd name="T13" fmla="*/ 10 h 26"/>
                <a:gd name="T14" fmla="*/ 52 w 68"/>
                <a:gd name="T15" fmla="*/ 12 h 26"/>
                <a:gd name="T16" fmla="*/ 36 w 68"/>
                <a:gd name="T17" fmla="*/ 1 h 26"/>
                <a:gd name="T18" fmla="*/ 33 w 68"/>
                <a:gd name="T19" fmla="*/ 0 h 26"/>
                <a:gd name="T20" fmla="*/ 30 w 68"/>
                <a:gd name="T21" fmla="*/ 1 h 26"/>
                <a:gd name="T22" fmla="*/ 2 w 68"/>
                <a:gd name="T23" fmla="*/ 20 h 26"/>
                <a:gd name="T24" fmla="*/ 1 w 68"/>
                <a:gd name="T25" fmla="*/ 24 h 26"/>
                <a:gd name="T26" fmla="*/ 5 w 68"/>
                <a:gd name="T27" fmla="*/ 24 h 26"/>
                <a:gd name="T28" fmla="*/ 31 w 68"/>
                <a:gd name="T29" fmla="*/ 7 h 26"/>
                <a:gd name="T30" fmla="*/ 36 w 68"/>
                <a:gd name="T31" fmla="*/ 7 h 26"/>
                <a:gd name="T32" fmla="*/ 63 w 68"/>
                <a:gd name="T33" fmla="*/ 25 h 26"/>
                <a:gd name="T34" fmla="*/ 67 w 68"/>
                <a:gd name="T35" fmla="*/ 25 h 26"/>
                <a:gd name="T36" fmla="*/ 66 w 68"/>
                <a:gd name="T37" fmla="*/ 21 h 26"/>
                <a:gd name="T38" fmla="*/ 64 w 68"/>
                <a:gd name="T39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26">
                  <a:moveTo>
                    <a:pt x="64" y="20"/>
                  </a:moveTo>
                  <a:cubicBezTo>
                    <a:pt x="62" y="19"/>
                    <a:pt x="61" y="17"/>
                    <a:pt x="61" y="15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8"/>
                    <a:pt x="60" y="7"/>
                    <a:pt x="58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4" y="8"/>
                    <a:pt x="54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12"/>
                    <a:pt x="53" y="13"/>
                    <a:pt x="52" y="1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3" y="0"/>
                    <a:pt x="33" y="0"/>
                  </a:cubicBezTo>
                  <a:cubicBezTo>
                    <a:pt x="33" y="0"/>
                    <a:pt x="32" y="1"/>
                    <a:pt x="30" y="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2" y="25"/>
                    <a:pt x="3" y="25"/>
                    <a:pt x="5" y="2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6"/>
                    <a:pt x="34" y="6"/>
                    <a:pt x="36" y="7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6"/>
                    <a:pt x="67" y="25"/>
                  </a:cubicBezTo>
                  <a:cubicBezTo>
                    <a:pt x="68" y="24"/>
                    <a:pt x="67" y="22"/>
                    <a:pt x="66" y="21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/>
            </a:p>
          </p:txBody>
        </p:sp>
      </p:grpSp>
      <p:sp>
        <p:nvSpPr>
          <p:cNvPr id="35" name="标题 4"/>
          <p:cNvSpPr txBox="1">
            <a:spLocks/>
          </p:cNvSpPr>
          <p:nvPr/>
        </p:nvSpPr>
        <p:spPr>
          <a:xfrm>
            <a:off x="1777107" y="3484012"/>
            <a:ext cx="1296144" cy="8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345059" y="2192675"/>
            <a:ext cx="2100421" cy="2100421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444396" y="1263011"/>
            <a:ext cx="4248472" cy="653373"/>
            <a:chOff x="3865339" y="1484784"/>
            <a:chExt cx="4248472" cy="653373"/>
          </a:xfrm>
        </p:grpSpPr>
        <p:sp>
          <p:nvSpPr>
            <p:cNvPr id="37" name="圆角矩形 36"/>
            <p:cNvSpPr/>
            <p:nvPr/>
          </p:nvSpPr>
          <p:spPr>
            <a:xfrm>
              <a:off x="4153371" y="1532472"/>
              <a:ext cx="3888432" cy="480689"/>
            </a:xfrm>
            <a:prstGeom prst="roundRect">
              <a:avLst>
                <a:gd name="adj" fmla="val 50000"/>
              </a:avLst>
            </a:pr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3865339" y="1484784"/>
              <a:ext cx="576064" cy="576064"/>
            </a:xfrm>
            <a:prstGeom prst="ellipse">
              <a:avLst/>
            </a:prstGeom>
            <a:solidFill>
              <a:srgbClr val="C1000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标题 4"/>
            <p:cNvSpPr txBox="1">
              <a:spLocks/>
            </p:cNvSpPr>
            <p:nvPr/>
          </p:nvSpPr>
          <p:spPr>
            <a:xfrm>
              <a:off x="3865339" y="1640351"/>
              <a:ext cx="576064" cy="497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标题 4"/>
            <p:cNvSpPr txBox="1">
              <a:spLocks/>
            </p:cNvSpPr>
            <p:nvPr/>
          </p:nvSpPr>
          <p:spPr>
            <a:xfrm>
              <a:off x="4513411" y="1617935"/>
              <a:ext cx="3600400" cy="4734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网站简介</a:t>
              </a:r>
              <a:endPara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l"/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右箭头 40"/>
            <p:cNvSpPr/>
            <p:nvPr/>
          </p:nvSpPr>
          <p:spPr>
            <a:xfrm>
              <a:off x="7537747" y="1665621"/>
              <a:ext cx="288032" cy="189056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751449" y="2021836"/>
            <a:ext cx="4248472" cy="639514"/>
            <a:chOff x="4081363" y="2193998"/>
            <a:chExt cx="4248472" cy="639514"/>
          </a:xfrm>
        </p:grpSpPr>
        <p:sp>
          <p:nvSpPr>
            <p:cNvPr id="43" name="圆角矩形 42"/>
            <p:cNvSpPr/>
            <p:nvPr/>
          </p:nvSpPr>
          <p:spPr>
            <a:xfrm>
              <a:off x="4369395" y="2241686"/>
              <a:ext cx="3888432" cy="480689"/>
            </a:xfrm>
            <a:prstGeom prst="roundRect">
              <a:avLst>
                <a:gd name="adj" fmla="val 50000"/>
              </a:avLst>
            </a:pr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4081363" y="2193998"/>
              <a:ext cx="576064" cy="576064"/>
            </a:xfrm>
            <a:prstGeom prst="ellipse">
              <a:avLst/>
            </a:prstGeom>
            <a:solidFill>
              <a:srgbClr val="C1000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标题 4"/>
            <p:cNvSpPr txBox="1">
              <a:spLocks/>
            </p:cNvSpPr>
            <p:nvPr/>
          </p:nvSpPr>
          <p:spPr>
            <a:xfrm>
              <a:off x="4093552" y="2335706"/>
              <a:ext cx="576064" cy="497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标题 4"/>
            <p:cNvSpPr txBox="1">
              <a:spLocks/>
            </p:cNvSpPr>
            <p:nvPr/>
          </p:nvSpPr>
          <p:spPr>
            <a:xfrm>
              <a:off x="4729435" y="2327149"/>
              <a:ext cx="3600400" cy="4734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目标用户及情境</a:t>
              </a:r>
            </a:p>
            <a:p>
              <a:pPr algn="l"/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右箭头 46"/>
            <p:cNvSpPr/>
            <p:nvPr/>
          </p:nvSpPr>
          <p:spPr>
            <a:xfrm>
              <a:off x="7753771" y="2374835"/>
              <a:ext cx="288032" cy="189056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89375" y="2802064"/>
            <a:ext cx="4248472" cy="652371"/>
            <a:chOff x="4225379" y="2903212"/>
            <a:chExt cx="4248472" cy="652371"/>
          </a:xfrm>
        </p:grpSpPr>
        <p:sp>
          <p:nvSpPr>
            <p:cNvPr id="48" name="圆角矩形 47"/>
            <p:cNvSpPr/>
            <p:nvPr/>
          </p:nvSpPr>
          <p:spPr>
            <a:xfrm>
              <a:off x="4513411" y="2950900"/>
              <a:ext cx="3888432" cy="480689"/>
            </a:xfrm>
            <a:prstGeom prst="roundRect">
              <a:avLst>
                <a:gd name="adj" fmla="val 50000"/>
              </a:avLst>
            </a:pr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225379" y="2903212"/>
              <a:ext cx="576064" cy="576064"/>
            </a:xfrm>
            <a:prstGeom prst="ellipse">
              <a:avLst/>
            </a:prstGeom>
            <a:solidFill>
              <a:srgbClr val="C1000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标题 4"/>
            <p:cNvSpPr txBox="1">
              <a:spLocks/>
            </p:cNvSpPr>
            <p:nvPr/>
          </p:nvSpPr>
          <p:spPr>
            <a:xfrm>
              <a:off x="4237568" y="3057777"/>
              <a:ext cx="576064" cy="497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标题 4"/>
            <p:cNvSpPr txBox="1">
              <a:spLocks/>
            </p:cNvSpPr>
            <p:nvPr/>
          </p:nvSpPr>
          <p:spPr>
            <a:xfrm>
              <a:off x="4873451" y="3036363"/>
              <a:ext cx="3600400" cy="4734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网站内容及设计</a:t>
              </a:r>
            </a:p>
            <a:p>
              <a:pPr algn="l"/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右箭头 73"/>
            <p:cNvSpPr/>
            <p:nvPr/>
          </p:nvSpPr>
          <p:spPr>
            <a:xfrm>
              <a:off x="7897787" y="3084049"/>
              <a:ext cx="288032" cy="189056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57693" y="3599409"/>
            <a:ext cx="4248472" cy="655462"/>
            <a:chOff x="4081363" y="3612426"/>
            <a:chExt cx="4248472" cy="655462"/>
          </a:xfrm>
        </p:grpSpPr>
        <p:sp>
          <p:nvSpPr>
            <p:cNvPr id="75" name="圆角矩形 74"/>
            <p:cNvSpPr/>
            <p:nvPr/>
          </p:nvSpPr>
          <p:spPr>
            <a:xfrm>
              <a:off x="4369395" y="3660114"/>
              <a:ext cx="3888432" cy="480689"/>
            </a:xfrm>
            <a:prstGeom prst="roundRect">
              <a:avLst>
                <a:gd name="adj" fmla="val 50000"/>
              </a:avLst>
            </a:pr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081363" y="3612426"/>
              <a:ext cx="576064" cy="576064"/>
            </a:xfrm>
            <a:prstGeom prst="ellipse">
              <a:avLst/>
            </a:prstGeom>
            <a:solidFill>
              <a:srgbClr val="C1000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标题 4"/>
            <p:cNvSpPr txBox="1">
              <a:spLocks/>
            </p:cNvSpPr>
            <p:nvPr/>
          </p:nvSpPr>
          <p:spPr>
            <a:xfrm>
              <a:off x="4081363" y="3770082"/>
              <a:ext cx="576064" cy="497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标题 4"/>
            <p:cNvSpPr txBox="1">
              <a:spLocks/>
            </p:cNvSpPr>
            <p:nvPr/>
          </p:nvSpPr>
          <p:spPr>
            <a:xfrm>
              <a:off x="4729435" y="3745577"/>
              <a:ext cx="3600400" cy="4734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代码实现</a:t>
              </a:r>
              <a:endPara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l"/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右箭头 78"/>
            <p:cNvSpPr/>
            <p:nvPr/>
          </p:nvSpPr>
          <p:spPr>
            <a:xfrm>
              <a:off x="7753771" y="3793263"/>
              <a:ext cx="288032" cy="189056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9121923" y="2204864"/>
            <a:ext cx="3073252" cy="2082290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F605F33-FAE5-48C1-A407-72D4D0B9F939}"/>
              </a:ext>
            </a:extLst>
          </p:cNvPr>
          <p:cNvGrpSpPr/>
          <p:nvPr/>
        </p:nvGrpSpPr>
        <p:grpSpPr>
          <a:xfrm>
            <a:off x="3382853" y="4400841"/>
            <a:ext cx="4248472" cy="655462"/>
            <a:chOff x="4081363" y="3612426"/>
            <a:chExt cx="4248472" cy="655462"/>
          </a:xfrm>
        </p:grpSpPr>
        <p:sp>
          <p:nvSpPr>
            <p:cNvPr id="52" name="圆角矩形 74">
              <a:extLst>
                <a:ext uri="{FF2B5EF4-FFF2-40B4-BE49-F238E27FC236}">
                  <a16:creationId xmlns:a16="http://schemas.microsoft.com/office/drawing/2014/main" id="{DB1D788B-EE22-46EF-9085-5ADC5A1C3603}"/>
                </a:ext>
              </a:extLst>
            </p:cNvPr>
            <p:cNvSpPr/>
            <p:nvPr/>
          </p:nvSpPr>
          <p:spPr>
            <a:xfrm>
              <a:off x="4369395" y="3660114"/>
              <a:ext cx="3888432" cy="480689"/>
            </a:xfrm>
            <a:prstGeom prst="roundRect">
              <a:avLst>
                <a:gd name="adj" fmla="val 50000"/>
              </a:avLst>
            </a:prstGeom>
            <a:solidFill>
              <a:srgbClr val="C1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3B66249-A133-41C5-A84D-B2F59B2E39F9}"/>
                </a:ext>
              </a:extLst>
            </p:cNvPr>
            <p:cNvSpPr/>
            <p:nvPr/>
          </p:nvSpPr>
          <p:spPr>
            <a:xfrm>
              <a:off x="4081363" y="3612426"/>
              <a:ext cx="576064" cy="576064"/>
            </a:xfrm>
            <a:prstGeom prst="ellipse">
              <a:avLst/>
            </a:prstGeom>
            <a:solidFill>
              <a:srgbClr val="C1000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标题 4">
              <a:extLst>
                <a:ext uri="{FF2B5EF4-FFF2-40B4-BE49-F238E27FC236}">
                  <a16:creationId xmlns:a16="http://schemas.microsoft.com/office/drawing/2014/main" id="{52010B96-6559-4A21-94BD-FAC7FBD14899}"/>
                </a:ext>
              </a:extLst>
            </p:cNvPr>
            <p:cNvSpPr txBox="1">
              <a:spLocks/>
            </p:cNvSpPr>
            <p:nvPr/>
          </p:nvSpPr>
          <p:spPr>
            <a:xfrm>
              <a:off x="4081363" y="3770082"/>
              <a:ext cx="576064" cy="497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标题 4">
              <a:extLst>
                <a:ext uri="{FF2B5EF4-FFF2-40B4-BE49-F238E27FC236}">
                  <a16:creationId xmlns:a16="http://schemas.microsoft.com/office/drawing/2014/main" id="{DB1AA42A-EF0E-4815-8AEA-25CB6A506C83}"/>
                </a:ext>
              </a:extLst>
            </p:cNvPr>
            <p:cNvSpPr txBox="1">
              <a:spLocks/>
            </p:cNvSpPr>
            <p:nvPr/>
          </p:nvSpPr>
          <p:spPr>
            <a:xfrm>
              <a:off x="4729435" y="3745577"/>
              <a:ext cx="3600400" cy="4734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小组分工</a:t>
              </a:r>
              <a:endPara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l"/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右箭头 78">
              <a:extLst>
                <a:ext uri="{FF2B5EF4-FFF2-40B4-BE49-F238E27FC236}">
                  <a16:creationId xmlns:a16="http://schemas.microsoft.com/office/drawing/2014/main" id="{C2F3640D-EDC1-4A6A-9803-32598DF3642A}"/>
                </a:ext>
              </a:extLst>
            </p:cNvPr>
            <p:cNvSpPr/>
            <p:nvPr/>
          </p:nvSpPr>
          <p:spPr>
            <a:xfrm>
              <a:off x="7753771" y="3793263"/>
              <a:ext cx="288032" cy="189056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3CDB67A-A795-49EC-81E4-086CE07E6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750" y="2067539"/>
            <a:ext cx="1780323" cy="234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1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0354580" y="895412"/>
            <a:ext cx="2376264" cy="288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490075" y="1028975"/>
            <a:ext cx="1848432" cy="2833982"/>
          </a:xfrm>
          <a:prstGeom prst="rect">
            <a:avLst/>
          </a:prstGeom>
        </p:spPr>
        <p:txBody>
          <a:bodyPr vert="eaVert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页面设计：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以用户为中心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北大官网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商业网站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D3E0B7-3212-406F-87BD-83E7D79BAB83}"/>
              </a:ext>
            </a:extLst>
          </p:cNvPr>
          <p:cNvSpPr txBox="1"/>
          <p:nvPr/>
        </p:nvSpPr>
        <p:spPr>
          <a:xfrm>
            <a:off x="2182302" y="1018865"/>
            <a:ext cx="7056784" cy="650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主色调：北大红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背景图：古画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页面布局：开阔为主，上中下整体布局，左中右局部布局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页面分隔：线条，空白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页面文字：微软雅黑，大小</a:t>
            </a:r>
            <a:r>
              <a:rPr lang="en-US" altLang="zh-CN" sz="2000" dirty="0"/>
              <a:t>10~30px</a:t>
            </a:r>
            <a:r>
              <a:rPr lang="zh-CN" altLang="en-US" sz="2000" dirty="0"/>
              <a:t>，颜色以北大红，黑白灰为主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页面装饰：</a:t>
            </a:r>
            <a:r>
              <a:rPr lang="en-US" altLang="zh-CN" sz="2000" dirty="0"/>
              <a:t>logo,</a:t>
            </a:r>
            <a:r>
              <a:rPr lang="zh-CN" altLang="en-US" sz="2000" dirty="0"/>
              <a:t>广告词，祥云底纹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页面长度：不超过</a:t>
            </a:r>
            <a:r>
              <a:rPr lang="en-US" altLang="zh-CN" sz="2000" dirty="0"/>
              <a:t>2000px</a:t>
            </a:r>
            <a:r>
              <a:rPr lang="zh-CN" altLang="en-US" sz="2000" dirty="0"/>
              <a:t>；页面宽度：</a:t>
            </a:r>
            <a:r>
              <a:rPr lang="en-US" altLang="zh-CN" sz="2000" dirty="0"/>
              <a:t>100%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导航并列项个数：</a:t>
            </a:r>
            <a:r>
              <a:rPr lang="en-US" altLang="zh-CN" sz="2000" dirty="0"/>
              <a:t>5~7</a:t>
            </a:r>
            <a:r>
              <a:rPr lang="zh-CN" altLang="en-US" sz="2000" dirty="0"/>
              <a:t>个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表单设计：图书并列不超过</a:t>
            </a:r>
            <a:r>
              <a:rPr lang="en-US" altLang="zh-CN" sz="2000" dirty="0"/>
              <a:t>5</a:t>
            </a:r>
            <a:r>
              <a:rPr lang="zh-CN" altLang="en-US" sz="2000" dirty="0"/>
              <a:t>个，多出的用分页实现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93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D5D708-73E0-4DE1-93FC-5952A3749A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7" b="5827"/>
          <a:stretch/>
        </p:blipFill>
        <p:spPr>
          <a:xfrm>
            <a:off x="3171557" y="527422"/>
            <a:ext cx="5697585" cy="33325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FE2B15-C90A-4648-93D7-715FF45EB7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7" b="6950"/>
          <a:stretch/>
        </p:blipFill>
        <p:spPr>
          <a:xfrm>
            <a:off x="3171556" y="3859982"/>
            <a:ext cx="5697586" cy="33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线框图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C82C75-2D08-4771-B551-8EA41C4C6B9D}"/>
              </a:ext>
            </a:extLst>
          </p:cNvPr>
          <p:cNvSpPr txBox="1"/>
          <p:nvPr/>
        </p:nvSpPr>
        <p:spPr>
          <a:xfrm>
            <a:off x="2065139" y="76470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首页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FC9593-653B-48C3-9A01-6C7E1D920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48" y="1340768"/>
            <a:ext cx="4736623" cy="524683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2DA6373-0BFC-44E6-B95D-75107862A000}"/>
              </a:ext>
            </a:extLst>
          </p:cNvPr>
          <p:cNvSpPr txBox="1"/>
          <p:nvPr/>
        </p:nvSpPr>
        <p:spPr>
          <a:xfrm>
            <a:off x="7212486" y="782585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个人中心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8F9BFE-BE23-4003-9104-5635DE3B10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827" y="1146549"/>
            <a:ext cx="3048199" cy="56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8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线框图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8" name="圆角矩形 128">
            <a:extLst>
              <a:ext uri="{FF2B5EF4-FFF2-40B4-BE49-F238E27FC236}">
                <a16:creationId xmlns:a16="http://schemas.microsoft.com/office/drawing/2014/main" id="{345FC23B-F92D-4F87-8E93-C391B5433C17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29">
            <a:extLst>
              <a:ext uri="{FF2B5EF4-FFF2-40B4-BE49-F238E27FC236}">
                <a16:creationId xmlns:a16="http://schemas.microsoft.com/office/drawing/2014/main" id="{D3BE1255-978D-4E0F-991B-9E4A0C212769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577F480A-BAF4-4BEB-B09C-0F31A0C20CCB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46E7A987-72C8-4298-ABB4-7CD9F80280B7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50DE6D27-CDB9-47E8-B0F9-24CCAA4B4E0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129">
            <a:extLst>
              <a:ext uri="{FF2B5EF4-FFF2-40B4-BE49-F238E27FC236}">
                <a16:creationId xmlns:a16="http://schemas.microsoft.com/office/drawing/2014/main" id="{7F41BCEC-C1D4-460A-A485-248E8B2BFB1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4F34F108-C088-4CE3-B27E-B05F57D95E62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7" name="圆角矩形 129">
            <a:extLst>
              <a:ext uri="{FF2B5EF4-FFF2-40B4-BE49-F238E27FC236}">
                <a16:creationId xmlns:a16="http://schemas.microsoft.com/office/drawing/2014/main" id="{6758A523-C5E0-438F-9A49-24C3BDC5CE53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">
            <a:extLst>
              <a:ext uri="{FF2B5EF4-FFF2-40B4-BE49-F238E27FC236}">
                <a16:creationId xmlns:a16="http://schemas.microsoft.com/office/drawing/2014/main" id="{3E4FF8F2-E49B-4586-9618-0C42B4EB6528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3DDE3A86-BDA1-4AE8-85F6-1BF77C2CD60F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FC5CB693-7A9E-4300-9C5E-D13E251C0E80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C82C75-2D08-4771-B551-8EA41C4C6B9D}"/>
              </a:ext>
            </a:extLst>
          </p:cNvPr>
          <p:cNvSpPr txBox="1"/>
          <p:nvPr/>
        </p:nvSpPr>
        <p:spPr>
          <a:xfrm>
            <a:off x="2065139" y="76470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分类浏览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DA6373-0BFC-44E6-B95D-75107862A000}"/>
              </a:ext>
            </a:extLst>
          </p:cNvPr>
          <p:cNvSpPr txBox="1"/>
          <p:nvPr/>
        </p:nvSpPr>
        <p:spPr>
          <a:xfrm>
            <a:off x="7212486" y="782585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聊天室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DE4140-B300-4C8E-BB80-2FE0117EA3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2" y="1244588"/>
            <a:ext cx="3805651" cy="55713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26C1B5-FD20-40C7-ABA8-8A12DF5B9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214" y="1405699"/>
            <a:ext cx="4757433" cy="50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3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29"/>
          <p:cNvSpPr/>
          <p:nvPr/>
        </p:nvSpPr>
        <p:spPr>
          <a:xfrm>
            <a:off x="4892558" y="972607"/>
            <a:ext cx="2448272" cy="24482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945459" y="3819612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标题 4"/>
          <p:cNvSpPr txBox="1">
            <a:spLocks/>
          </p:cNvSpPr>
          <p:nvPr/>
        </p:nvSpPr>
        <p:spPr>
          <a:xfrm>
            <a:off x="4945459" y="2780928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996314" y="1076363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/>
          <p:cNvCxnSpPr/>
          <p:nvPr/>
        </p:nvCxnSpPr>
        <p:spPr>
          <a:xfrm>
            <a:off x="4858934" y="4293096"/>
            <a:ext cx="2477306" cy="0"/>
          </a:xfrm>
          <a:prstGeom prst="line">
            <a:avLst/>
          </a:prstGeom>
          <a:ln>
            <a:solidFill>
              <a:srgbClr val="2C36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5"/>
          <p:cNvSpPr>
            <a:spLocks noChangeArrowheads="1"/>
          </p:cNvSpPr>
          <p:nvPr/>
        </p:nvSpPr>
        <p:spPr bwMode="auto">
          <a:xfrm>
            <a:off x="1" y="6781711"/>
            <a:ext cx="12218266" cy="81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KSO_Shape"/>
          <p:cNvSpPr>
            <a:spLocks/>
          </p:cNvSpPr>
          <p:nvPr/>
        </p:nvSpPr>
        <p:spPr bwMode="auto">
          <a:xfrm>
            <a:off x="5309530" y="1490813"/>
            <a:ext cx="1648122" cy="1150939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3" name="圆角矩形 128">
            <a:extLst>
              <a:ext uri="{FF2B5EF4-FFF2-40B4-BE49-F238E27FC236}">
                <a16:creationId xmlns:a16="http://schemas.microsoft.com/office/drawing/2014/main" id="{83313CE4-B0EE-4FE3-A270-3FFABA936705}"/>
              </a:ext>
            </a:extLst>
          </p:cNvPr>
          <p:cNvSpPr/>
          <p:nvPr/>
        </p:nvSpPr>
        <p:spPr>
          <a:xfrm>
            <a:off x="-199556" y="2628087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129">
            <a:extLst>
              <a:ext uri="{FF2B5EF4-FFF2-40B4-BE49-F238E27FC236}">
                <a16:creationId xmlns:a16="http://schemas.microsoft.com/office/drawing/2014/main" id="{8DE74166-FCF6-47BE-96A1-A6C00934ECF4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标题 4">
            <a:extLst>
              <a:ext uri="{FF2B5EF4-FFF2-40B4-BE49-F238E27FC236}">
                <a16:creationId xmlns:a16="http://schemas.microsoft.com/office/drawing/2014/main" id="{CF044D38-8FE6-4170-A530-3942217A1183}"/>
              </a:ext>
            </a:extLst>
          </p:cNvPr>
          <p:cNvSpPr txBox="1">
            <a:spLocks/>
          </p:cNvSpPr>
          <p:nvPr/>
        </p:nvSpPr>
        <p:spPr>
          <a:xfrm>
            <a:off x="552971" y="2756867"/>
            <a:ext cx="1564487" cy="260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46" name="标题 4">
            <a:extLst>
              <a:ext uri="{FF2B5EF4-FFF2-40B4-BE49-F238E27FC236}">
                <a16:creationId xmlns:a16="http://schemas.microsoft.com/office/drawing/2014/main" id="{94449014-BC55-496B-A26F-D192EC152CE5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47" name="标题 4">
            <a:extLst>
              <a:ext uri="{FF2B5EF4-FFF2-40B4-BE49-F238E27FC236}">
                <a16:creationId xmlns:a16="http://schemas.microsoft.com/office/drawing/2014/main" id="{8A9F0440-7CDE-4817-B81A-8AD577E1A673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129">
            <a:extLst>
              <a:ext uri="{FF2B5EF4-FFF2-40B4-BE49-F238E27FC236}">
                <a16:creationId xmlns:a16="http://schemas.microsoft.com/office/drawing/2014/main" id="{5C34948E-F2EA-4B2B-8443-F88E02164F0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标题 4">
            <a:extLst>
              <a:ext uri="{FF2B5EF4-FFF2-40B4-BE49-F238E27FC236}">
                <a16:creationId xmlns:a16="http://schemas.microsoft.com/office/drawing/2014/main" id="{7A7153CE-FADC-40AE-9834-CF61C2A88B1A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50" name="圆角矩形 129">
            <a:extLst>
              <a:ext uri="{FF2B5EF4-FFF2-40B4-BE49-F238E27FC236}">
                <a16:creationId xmlns:a16="http://schemas.microsoft.com/office/drawing/2014/main" id="{BFD2C9D6-53BC-4C2B-8F30-1164EDA8DD13}"/>
              </a:ext>
            </a:extLst>
          </p:cNvPr>
          <p:cNvSpPr/>
          <p:nvPr/>
        </p:nvSpPr>
        <p:spPr>
          <a:xfrm>
            <a:off x="-249229" y="2340346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16ABFFCE-508A-4D93-B526-E98270EAEE0F}"/>
              </a:ext>
            </a:extLst>
          </p:cNvPr>
          <p:cNvSpPr txBox="1">
            <a:spLocks/>
          </p:cNvSpPr>
          <p:nvPr/>
        </p:nvSpPr>
        <p:spPr>
          <a:xfrm>
            <a:off x="216275" y="232764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29">
            <a:extLst>
              <a:ext uri="{FF2B5EF4-FFF2-40B4-BE49-F238E27FC236}">
                <a16:creationId xmlns:a16="http://schemas.microsoft.com/office/drawing/2014/main" id="{F353D8C0-84CA-441A-96A5-796568C9326C}"/>
              </a:ext>
            </a:extLst>
          </p:cNvPr>
          <p:cNvSpPr/>
          <p:nvPr/>
        </p:nvSpPr>
        <p:spPr>
          <a:xfrm>
            <a:off x="-243716" y="31757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标题 4">
            <a:extLst>
              <a:ext uri="{FF2B5EF4-FFF2-40B4-BE49-F238E27FC236}">
                <a16:creationId xmlns:a16="http://schemas.microsoft.com/office/drawing/2014/main" id="{BCB1C2F6-4F92-4453-AD98-7123179A11FB}"/>
              </a:ext>
            </a:extLst>
          </p:cNvPr>
          <p:cNvSpPr txBox="1">
            <a:spLocks/>
          </p:cNvSpPr>
          <p:nvPr/>
        </p:nvSpPr>
        <p:spPr>
          <a:xfrm>
            <a:off x="371750" y="318599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</p:spTree>
    <p:extLst>
      <p:ext uri="{BB962C8B-B14F-4D97-AF65-F5344CB8AC3E}">
        <p14:creationId xmlns:p14="http://schemas.microsoft.com/office/powerpoint/2010/main" val="40385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177AEC-33B5-4804-9E4E-04351BAD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6AD7FA-D1F2-438C-94F3-ECFC3C061777}"/>
              </a:ext>
            </a:extLst>
          </p:cNvPr>
          <p:cNvSpPr txBox="1"/>
          <p:nvPr/>
        </p:nvSpPr>
        <p:spPr>
          <a:xfrm>
            <a:off x="2929235" y="908720"/>
            <a:ext cx="63367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使用语言：</a:t>
            </a:r>
            <a:endParaRPr lang="en-US" altLang="zh-CN" sz="2400" dirty="0"/>
          </a:p>
          <a:p>
            <a:r>
              <a:rPr lang="en-US" altLang="zh-CN" sz="2400" dirty="0"/>
              <a:t>HTML</a:t>
            </a:r>
            <a:r>
              <a:rPr lang="zh-CN" altLang="en-US" sz="2400" dirty="0"/>
              <a:t>、</a:t>
            </a:r>
            <a:r>
              <a:rPr lang="en-US" altLang="zh-CN" sz="2400" dirty="0"/>
              <a:t>CSS</a:t>
            </a:r>
            <a:r>
              <a:rPr lang="zh-CN" altLang="en-US" sz="2400" dirty="0"/>
              <a:t>、</a:t>
            </a:r>
            <a:r>
              <a:rPr lang="en-US" altLang="zh-CN" sz="2400" dirty="0"/>
              <a:t>JS</a:t>
            </a:r>
            <a:r>
              <a:rPr lang="zh-CN" altLang="en-US" sz="2400" dirty="0"/>
              <a:t>、</a:t>
            </a:r>
            <a:r>
              <a:rPr lang="en-US" altLang="zh-CN" sz="2400" dirty="0"/>
              <a:t>PHP</a:t>
            </a:r>
          </a:p>
          <a:p>
            <a:endParaRPr lang="en-US" altLang="zh-CN" sz="2400" dirty="0"/>
          </a:p>
          <a:p>
            <a:r>
              <a:rPr lang="zh-CN" altLang="en-US" sz="2400" dirty="0"/>
              <a:t>环境配置：</a:t>
            </a:r>
            <a:endParaRPr lang="en-US" altLang="zh-CN" sz="2400" dirty="0"/>
          </a:p>
          <a:p>
            <a:r>
              <a:rPr lang="en-US" altLang="zh-CN" sz="2400" dirty="0"/>
              <a:t>WAMP</a:t>
            </a:r>
          </a:p>
          <a:p>
            <a:endParaRPr lang="en-US" altLang="zh-CN" sz="2400" dirty="0"/>
          </a:p>
          <a:p>
            <a:r>
              <a:rPr lang="zh-CN" altLang="en-US" sz="2400" dirty="0"/>
              <a:t>浏览器：</a:t>
            </a:r>
            <a:endParaRPr lang="en-US" altLang="zh-CN" sz="2400" dirty="0"/>
          </a:p>
          <a:p>
            <a:r>
              <a:rPr lang="en-US" altLang="zh-CN" sz="2400" dirty="0"/>
              <a:t>Microsoft Edge</a:t>
            </a:r>
          </a:p>
          <a:p>
            <a:endParaRPr lang="en-US" altLang="zh-CN" sz="2400" dirty="0"/>
          </a:p>
          <a:p>
            <a:r>
              <a:rPr lang="zh-CN" altLang="en-US" sz="2400" dirty="0"/>
              <a:t>软件：</a:t>
            </a:r>
            <a:endParaRPr lang="en-US" altLang="zh-CN" sz="2400" dirty="0"/>
          </a:p>
          <a:p>
            <a:r>
              <a:rPr lang="en-US" altLang="zh-CN" sz="2400" dirty="0"/>
              <a:t>Dreamweaver</a:t>
            </a:r>
            <a:r>
              <a:rPr lang="zh-CN" altLang="en-US" sz="2400" dirty="0"/>
              <a:t>、</a:t>
            </a:r>
            <a:r>
              <a:rPr lang="en-US" altLang="zh-CN" sz="2400" dirty="0"/>
              <a:t>Eclipse</a:t>
            </a:r>
            <a:r>
              <a:rPr lang="zh-CN" altLang="en-US" sz="2400" dirty="0"/>
              <a:t>、</a:t>
            </a:r>
            <a:r>
              <a:rPr lang="en-US" altLang="zh-CN" sz="2400" dirty="0"/>
              <a:t>Photoshop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vsCode</a:t>
            </a:r>
            <a:endParaRPr lang="zh-CN" altLang="en-US" sz="2400" dirty="0"/>
          </a:p>
        </p:txBody>
      </p:sp>
      <p:sp>
        <p:nvSpPr>
          <p:cNvPr id="4" name="圆角矩形 128">
            <a:extLst>
              <a:ext uri="{FF2B5EF4-FFF2-40B4-BE49-F238E27FC236}">
                <a16:creationId xmlns:a16="http://schemas.microsoft.com/office/drawing/2014/main" id="{98750459-B319-42B2-93DB-D74B3BB3CAEB}"/>
              </a:ext>
            </a:extLst>
          </p:cNvPr>
          <p:cNvSpPr/>
          <p:nvPr/>
        </p:nvSpPr>
        <p:spPr>
          <a:xfrm>
            <a:off x="-199556" y="2628087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29">
            <a:extLst>
              <a:ext uri="{FF2B5EF4-FFF2-40B4-BE49-F238E27FC236}">
                <a16:creationId xmlns:a16="http://schemas.microsoft.com/office/drawing/2014/main" id="{31A275BA-DB7F-4FED-B9B5-C11B064E1EF6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7DFC4AA2-9473-4CC3-8D00-D7117900F25E}"/>
              </a:ext>
            </a:extLst>
          </p:cNvPr>
          <p:cNvSpPr txBox="1">
            <a:spLocks/>
          </p:cNvSpPr>
          <p:nvPr/>
        </p:nvSpPr>
        <p:spPr>
          <a:xfrm>
            <a:off x="552971" y="2756867"/>
            <a:ext cx="1564487" cy="260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03C247C3-E6FE-49AB-94DB-78730756D39F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515012AE-5D10-4F68-AF79-60F1710A0660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129">
            <a:extLst>
              <a:ext uri="{FF2B5EF4-FFF2-40B4-BE49-F238E27FC236}">
                <a16:creationId xmlns:a16="http://schemas.microsoft.com/office/drawing/2014/main" id="{43196910-956B-4DE3-9173-1326D3870B6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D0BFA255-C7EB-4CDD-9022-AFB369527418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11" name="圆角矩形 129">
            <a:extLst>
              <a:ext uri="{FF2B5EF4-FFF2-40B4-BE49-F238E27FC236}">
                <a16:creationId xmlns:a16="http://schemas.microsoft.com/office/drawing/2014/main" id="{CEA0C415-D37A-454D-9CC8-87776A249DB5}"/>
              </a:ext>
            </a:extLst>
          </p:cNvPr>
          <p:cNvSpPr/>
          <p:nvPr/>
        </p:nvSpPr>
        <p:spPr>
          <a:xfrm>
            <a:off x="-249229" y="2340346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E99659C9-5FEB-4D0E-A3AA-8C5E5A249EAB}"/>
              </a:ext>
            </a:extLst>
          </p:cNvPr>
          <p:cNvSpPr txBox="1">
            <a:spLocks/>
          </p:cNvSpPr>
          <p:nvPr/>
        </p:nvSpPr>
        <p:spPr>
          <a:xfrm>
            <a:off x="216275" y="232764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9">
            <a:extLst>
              <a:ext uri="{FF2B5EF4-FFF2-40B4-BE49-F238E27FC236}">
                <a16:creationId xmlns:a16="http://schemas.microsoft.com/office/drawing/2014/main" id="{201D32FC-2303-451C-8AF0-51C9DBF0C818}"/>
              </a:ext>
            </a:extLst>
          </p:cNvPr>
          <p:cNvSpPr/>
          <p:nvPr/>
        </p:nvSpPr>
        <p:spPr>
          <a:xfrm>
            <a:off x="-243716" y="31757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A5CC0AA7-F0ED-4284-880D-BC9EC42D5144}"/>
              </a:ext>
            </a:extLst>
          </p:cNvPr>
          <p:cNvSpPr txBox="1">
            <a:spLocks/>
          </p:cNvSpPr>
          <p:nvPr/>
        </p:nvSpPr>
        <p:spPr>
          <a:xfrm>
            <a:off x="371750" y="318599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</p:spTree>
    <p:extLst>
      <p:ext uri="{BB962C8B-B14F-4D97-AF65-F5344CB8AC3E}">
        <p14:creationId xmlns:p14="http://schemas.microsoft.com/office/powerpoint/2010/main" val="1621059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2" y="0"/>
            <a:ext cx="6552730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圆角矩形 47"/>
          <p:cNvSpPr/>
          <p:nvPr/>
        </p:nvSpPr>
        <p:spPr>
          <a:xfrm>
            <a:off x="11750215" y="1279292"/>
            <a:ext cx="972108" cy="54123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标题 4"/>
          <p:cNvSpPr txBox="1">
            <a:spLocks/>
          </p:cNvSpPr>
          <p:nvPr/>
        </p:nvSpPr>
        <p:spPr>
          <a:xfrm>
            <a:off x="11786219" y="1282726"/>
            <a:ext cx="648072" cy="53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6EC8956-064F-414D-A33F-635C67219D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08705" y="1016738"/>
            <a:ext cx="7625151" cy="48245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EA0E28-CF75-4746-B215-2C6849E1A0DA}"/>
              </a:ext>
            </a:extLst>
          </p:cNvPr>
          <p:cNvSpPr txBox="1"/>
          <p:nvPr/>
        </p:nvSpPr>
        <p:spPr>
          <a:xfrm>
            <a:off x="9734111" y="2601687"/>
            <a:ext cx="23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数据建模</a:t>
            </a:r>
          </a:p>
        </p:txBody>
      </p:sp>
      <p:sp>
        <p:nvSpPr>
          <p:cNvPr id="13" name="圆角矩形 128">
            <a:extLst>
              <a:ext uri="{FF2B5EF4-FFF2-40B4-BE49-F238E27FC236}">
                <a16:creationId xmlns:a16="http://schemas.microsoft.com/office/drawing/2014/main" id="{C6EF2EF2-556F-4050-A2DB-19A449FC51D7}"/>
              </a:ext>
            </a:extLst>
          </p:cNvPr>
          <p:cNvSpPr/>
          <p:nvPr/>
        </p:nvSpPr>
        <p:spPr>
          <a:xfrm>
            <a:off x="-199556" y="2628087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29">
            <a:extLst>
              <a:ext uri="{FF2B5EF4-FFF2-40B4-BE49-F238E27FC236}">
                <a16:creationId xmlns:a16="http://schemas.microsoft.com/office/drawing/2014/main" id="{D6415C8A-42C6-4580-B53A-69C18A70CD6E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4">
            <a:extLst>
              <a:ext uri="{FF2B5EF4-FFF2-40B4-BE49-F238E27FC236}">
                <a16:creationId xmlns:a16="http://schemas.microsoft.com/office/drawing/2014/main" id="{CD4ADC36-0811-4A90-A148-5F9C440F8941}"/>
              </a:ext>
            </a:extLst>
          </p:cNvPr>
          <p:cNvSpPr txBox="1">
            <a:spLocks/>
          </p:cNvSpPr>
          <p:nvPr/>
        </p:nvSpPr>
        <p:spPr>
          <a:xfrm>
            <a:off x="552971" y="2756867"/>
            <a:ext cx="1564487" cy="260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17" name="标题 4">
            <a:extLst>
              <a:ext uri="{FF2B5EF4-FFF2-40B4-BE49-F238E27FC236}">
                <a16:creationId xmlns:a16="http://schemas.microsoft.com/office/drawing/2014/main" id="{395CB1EB-3298-4D3C-B14E-E639B3139B7D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18" name="标题 4">
            <a:extLst>
              <a:ext uri="{FF2B5EF4-FFF2-40B4-BE49-F238E27FC236}">
                <a16:creationId xmlns:a16="http://schemas.microsoft.com/office/drawing/2014/main" id="{4B3BCF38-4019-40B4-8D80-CBB67B29CB88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29">
            <a:extLst>
              <a:ext uri="{FF2B5EF4-FFF2-40B4-BE49-F238E27FC236}">
                <a16:creationId xmlns:a16="http://schemas.microsoft.com/office/drawing/2014/main" id="{07F728B8-2029-4FB0-B5CD-EACC29A11797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4">
            <a:extLst>
              <a:ext uri="{FF2B5EF4-FFF2-40B4-BE49-F238E27FC236}">
                <a16:creationId xmlns:a16="http://schemas.microsoft.com/office/drawing/2014/main" id="{0C1757F6-38FE-472A-BA6B-E2AF855D910E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21" name="圆角矩形 129">
            <a:extLst>
              <a:ext uri="{FF2B5EF4-FFF2-40B4-BE49-F238E27FC236}">
                <a16:creationId xmlns:a16="http://schemas.microsoft.com/office/drawing/2014/main" id="{A5D286AB-022E-4C9A-BDE1-41100C38714A}"/>
              </a:ext>
            </a:extLst>
          </p:cNvPr>
          <p:cNvSpPr/>
          <p:nvPr/>
        </p:nvSpPr>
        <p:spPr>
          <a:xfrm>
            <a:off x="-249229" y="2340346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4">
            <a:extLst>
              <a:ext uri="{FF2B5EF4-FFF2-40B4-BE49-F238E27FC236}">
                <a16:creationId xmlns:a16="http://schemas.microsoft.com/office/drawing/2014/main" id="{7FC46B0D-7287-41CD-9312-D706D855C899}"/>
              </a:ext>
            </a:extLst>
          </p:cNvPr>
          <p:cNvSpPr txBox="1">
            <a:spLocks/>
          </p:cNvSpPr>
          <p:nvPr/>
        </p:nvSpPr>
        <p:spPr>
          <a:xfrm>
            <a:off x="216275" y="232764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129">
            <a:extLst>
              <a:ext uri="{FF2B5EF4-FFF2-40B4-BE49-F238E27FC236}">
                <a16:creationId xmlns:a16="http://schemas.microsoft.com/office/drawing/2014/main" id="{4131C872-8A84-4ADE-B99E-49DA480B0400}"/>
              </a:ext>
            </a:extLst>
          </p:cNvPr>
          <p:cNvSpPr/>
          <p:nvPr/>
        </p:nvSpPr>
        <p:spPr>
          <a:xfrm>
            <a:off x="-243716" y="31757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标题 4">
            <a:extLst>
              <a:ext uri="{FF2B5EF4-FFF2-40B4-BE49-F238E27FC236}">
                <a16:creationId xmlns:a16="http://schemas.microsoft.com/office/drawing/2014/main" id="{5F95B972-1448-42A3-8575-2FE8FF0092FF}"/>
              </a:ext>
            </a:extLst>
          </p:cNvPr>
          <p:cNvSpPr txBox="1">
            <a:spLocks/>
          </p:cNvSpPr>
          <p:nvPr/>
        </p:nvSpPr>
        <p:spPr>
          <a:xfrm>
            <a:off x="371750" y="318599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</p:spTree>
    <p:extLst>
      <p:ext uri="{BB962C8B-B14F-4D97-AF65-F5344CB8AC3E}">
        <p14:creationId xmlns:p14="http://schemas.microsoft.com/office/powerpoint/2010/main" val="319246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6E77F-F41E-4561-8091-6FA06BBEB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F7034D2-A0B7-4E5B-9BC7-57EBF4A3C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260732"/>
              </p:ext>
            </p:extLst>
          </p:nvPr>
        </p:nvGraphicFramePr>
        <p:xfrm>
          <a:off x="2281163" y="188637"/>
          <a:ext cx="8136901" cy="6480726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1048499">
                  <a:extLst>
                    <a:ext uri="{9D8B030D-6E8A-4147-A177-3AD203B41FA5}">
                      <a16:colId xmlns:a16="http://schemas.microsoft.com/office/drawing/2014/main" val="946637862"/>
                    </a:ext>
                  </a:extLst>
                </a:gridCol>
                <a:gridCol w="2978757">
                  <a:extLst>
                    <a:ext uri="{9D8B030D-6E8A-4147-A177-3AD203B41FA5}">
                      <a16:colId xmlns:a16="http://schemas.microsoft.com/office/drawing/2014/main" val="3289521206"/>
                    </a:ext>
                  </a:extLst>
                </a:gridCol>
                <a:gridCol w="3476034">
                  <a:extLst>
                    <a:ext uri="{9D8B030D-6E8A-4147-A177-3AD203B41FA5}">
                      <a16:colId xmlns:a16="http://schemas.microsoft.com/office/drawing/2014/main" val="2131813269"/>
                    </a:ext>
                  </a:extLst>
                </a:gridCol>
                <a:gridCol w="633611">
                  <a:extLst>
                    <a:ext uri="{9D8B030D-6E8A-4147-A177-3AD203B41FA5}">
                      <a16:colId xmlns:a16="http://schemas.microsoft.com/office/drawing/2014/main" val="1754587856"/>
                    </a:ext>
                  </a:extLst>
                </a:gridCol>
              </a:tblGrid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网页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文件名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辅助处理；事务处理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动态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576587"/>
                  </a:ext>
                </a:extLst>
              </a:tr>
              <a:tr h="6172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首页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jieyou_home.php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header.php</a:t>
                      </a:r>
                      <a:r>
                        <a:rPr lang="zh-CN" sz="1050" kern="100">
                          <a:effectLst/>
                        </a:rPr>
                        <a:t>；</a:t>
                      </a:r>
                      <a:r>
                        <a:rPr lang="en-US" sz="1050" kern="100">
                          <a:effectLst/>
                        </a:rPr>
                        <a:t>footer.php</a:t>
                      </a:r>
                      <a:r>
                        <a:rPr lang="zh-CN" sz="1050" kern="100">
                          <a:effectLst/>
                        </a:rPr>
                        <a:t>；</a:t>
                      </a:r>
                      <a:r>
                        <a:rPr lang="en-US" sz="1050" kern="100">
                          <a:effectLst/>
                        </a:rPr>
                        <a:t>conn.php</a:t>
                      </a:r>
                      <a:r>
                        <a:rPr lang="zh-CN" sz="1050" kern="100">
                          <a:effectLst/>
                        </a:rPr>
                        <a:t>；</a:t>
                      </a:r>
                      <a:r>
                        <a:rPr lang="en-US" sz="1050" kern="100">
                          <a:effectLst/>
                        </a:rPr>
                        <a:t>jieyou.css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0413461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登录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jieyou_login.php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login_redirect.php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2298965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注册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jieyou_register.php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781629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找回密码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jieyou_getpassword.php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340749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关于我们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jieyou_about.php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9526615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用户协议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jieyou_useragreement.php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283800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网站地图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jieyou_map.php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5322728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高级检索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jieyou_comsearch.php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7762066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分类浏览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jieyou.php?cls</a:t>
                      </a:r>
                      <a:r>
                        <a:rPr lang="en-US" sz="1050" kern="100" dirty="0">
                          <a:effectLst/>
                        </a:rPr>
                        <a:t>=xxx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</a:rPr>
                        <a:t>√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529369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搜索结果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jieyou_search.php</a:t>
                      </a:r>
                      <a:r>
                        <a:rPr lang="en-US" sz="1050" kern="100" dirty="0">
                          <a:effectLst/>
                        </a:rPr>
                        <a:t>  jieyou_search2.php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r>
                        <a:rPr lang="en-US" sz="1050" kern="100" dirty="0" err="1">
                          <a:effectLst/>
                        </a:rPr>
                        <a:t>search.php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</a:rPr>
                        <a:t>√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2503813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书籍详情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jieyou_book.php?recordid=xxx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addcart.php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487640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个人中心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jieyou_personalcenter.php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√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9591520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我要出书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jieyou_upload.php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addupload.php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1830367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上传需求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jieyou_request.php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addrequest.php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7272018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投诉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jieyou_complaint.php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1277457"/>
                  </a:ext>
                </a:extLst>
              </a:tr>
              <a:tr h="6172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修改个人信息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jieyou_changein.php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addinfo.php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5325333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收藏夹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jieyou_folder.php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125479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消息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jieyou_message.php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338447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24E6CAA8-45AC-48A3-B904-06B986ADB7D1}"/>
              </a:ext>
            </a:extLst>
          </p:cNvPr>
          <p:cNvSpPr txBox="1"/>
          <p:nvPr/>
        </p:nvSpPr>
        <p:spPr>
          <a:xfrm>
            <a:off x="10509436" y="2060848"/>
            <a:ext cx="23402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文</a:t>
            </a:r>
            <a:endParaRPr lang="en-US" altLang="zh-CN" sz="4000" dirty="0"/>
          </a:p>
          <a:p>
            <a:r>
              <a:rPr lang="zh-CN" altLang="en-US" sz="4000" dirty="0"/>
              <a:t>件</a:t>
            </a:r>
            <a:endParaRPr lang="en-US" altLang="zh-CN" sz="4000" dirty="0"/>
          </a:p>
          <a:p>
            <a:r>
              <a:rPr lang="zh-CN" altLang="en-US" sz="4000" dirty="0"/>
              <a:t>一</a:t>
            </a:r>
            <a:endParaRPr lang="en-US" altLang="zh-CN" sz="4000" dirty="0"/>
          </a:p>
          <a:p>
            <a:r>
              <a:rPr lang="zh-CN" altLang="en-US" sz="4000" dirty="0"/>
              <a:t>览</a:t>
            </a:r>
          </a:p>
        </p:txBody>
      </p:sp>
      <p:sp>
        <p:nvSpPr>
          <p:cNvPr id="5" name="圆角矩形 128">
            <a:extLst>
              <a:ext uri="{FF2B5EF4-FFF2-40B4-BE49-F238E27FC236}">
                <a16:creationId xmlns:a16="http://schemas.microsoft.com/office/drawing/2014/main" id="{7FA96E98-6E99-4D81-8018-A2B6D105DBBD}"/>
              </a:ext>
            </a:extLst>
          </p:cNvPr>
          <p:cNvSpPr/>
          <p:nvPr/>
        </p:nvSpPr>
        <p:spPr>
          <a:xfrm>
            <a:off x="-199556" y="2628087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29">
            <a:extLst>
              <a:ext uri="{FF2B5EF4-FFF2-40B4-BE49-F238E27FC236}">
                <a16:creationId xmlns:a16="http://schemas.microsoft.com/office/drawing/2014/main" id="{FF6EF4DC-1D2E-402F-8BCF-38A6C81124E5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5EFAE695-9361-4F80-B5ED-304630E45DF4}"/>
              </a:ext>
            </a:extLst>
          </p:cNvPr>
          <p:cNvSpPr txBox="1">
            <a:spLocks/>
          </p:cNvSpPr>
          <p:nvPr/>
        </p:nvSpPr>
        <p:spPr>
          <a:xfrm>
            <a:off x="552971" y="2756867"/>
            <a:ext cx="1564487" cy="260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8333986C-00DF-4342-B35D-8117E9DB663F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15A0C61A-02DE-4202-9F7A-93EF457D525B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129">
            <a:extLst>
              <a:ext uri="{FF2B5EF4-FFF2-40B4-BE49-F238E27FC236}">
                <a16:creationId xmlns:a16="http://schemas.microsoft.com/office/drawing/2014/main" id="{A4BD44CD-6F42-44D9-9C6F-3861DF2C1C02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4">
            <a:extLst>
              <a:ext uri="{FF2B5EF4-FFF2-40B4-BE49-F238E27FC236}">
                <a16:creationId xmlns:a16="http://schemas.microsoft.com/office/drawing/2014/main" id="{06B113BA-59B1-4B2E-8E55-689DA46C357B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12" name="圆角矩形 129">
            <a:extLst>
              <a:ext uri="{FF2B5EF4-FFF2-40B4-BE49-F238E27FC236}">
                <a16:creationId xmlns:a16="http://schemas.microsoft.com/office/drawing/2014/main" id="{52CE8E5D-8C52-484E-A9F1-49CB15615537}"/>
              </a:ext>
            </a:extLst>
          </p:cNvPr>
          <p:cNvSpPr/>
          <p:nvPr/>
        </p:nvSpPr>
        <p:spPr>
          <a:xfrm>
            <a:off x="-249229" y="2340346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26599C3A-D9F1-4D0C-930B-7A301244C0A9}"/>
              </a:ext>
            </a:extLst>
          </p:cNvPr>
          <p:cNvSpPr txBox="1">
            <a:spLocks/>
          </p:cNvSpPr>
          <p:nvPr/>
        </p:nvSpPr>
        <p:spPr>
          <a:xfrm>
            <a:off x="216275" y="232764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29">
            <a:extLst>
              <a:ext uri="{FF2B5EF4-FFF2-40B4-BE49-F238E27FC236}">
                <a16:creationId xmlns:a16="http://schemas.microsoft.com/office/drawing/2014/main" id="{2DE3869F-58C1-4A21-A9F0-407FA0D5DA6B}"/>
              </a:ext>
            </a:extLst>
          </p:cNvPr>
          <p:cNvSpPr/>
          <p:nvPr/>
        </p:nvSpPr>
        <p:spPr>
          <a:xfrm>
            <a:off x="-243716" y="31757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4">
            <a:extLst>
              <a:ext uri="{FF2B5EF4-FFF2-40B4-BE49-F238E27FC236}">
                <a16:creationId xmlns:a16="http://schemas.microsoft.com/office/drawing/2014/main" id="{A19EF2B8-638C-4C39-9038-FB2E56C6647A}"/>
              </a:ext>
            </a:extLst>
          </p:cNvPr>
          <p:cNvSpPr txBox="1">
            <a:spLocks/>
          </p:cNvSpPr>
          <p:nvPr/>
        </p:nvSpPr>
        <p:spPr>
          <a:xfrm>
            <a:off x="371750" y="318599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</p:spTree>
    <p:extLst>
      <p:ext uri="{BB962C8B-B14F-4D97-AF65-F5344CB8AC3E}">
        <p14:creationId xmlns:p14="http://schemas.microsoft.com/office/powerpoint/2010/main" val="339097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379E23-F4C5-4FBA-8B18-33676BC5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F70F64-D20D-4F86-B045-6D0BEE7EA410}"/>
              </a:ext>
            </a:extLst>
          </p:cNvPr>
          <p:cNvSpPr txBox="1"/>
          <p:nvPr/>
        </p:nvSpPr>
        <p:spPr>
          <a:xfrm>
            <a:off x="6097587" y="399733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重难点功能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CC42BF-25BD-4677-819E-52BD20BF2FDB}"/>
              </a:ext>
            </a:extLst>
          </p:cNvPr>
          <p:cNvSpPr txBox="1"/>
          <p:nvPr/>
        </p:nvSpPr>
        <p:spPr>
          <a:xfrm>
            <a:off x="6241603" y="908720"/>
            <a:ext cx="51845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分类浏览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模糊检索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结果分页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上传图片预览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收藏、取消收藏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动态折叠与展开</a:t>
            </a:r>
            <a:r>
              <a:rPr lang="en-US" altLang="zh-CN" dirty="0"/>
              <a:t>——</a:t>
            </a:r>
            <a:r>
              <a:rPr lang="zh-CN" altLang="en-US" dirty="0"/>
              <a:t>导航系统、选项栏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CA3118-6BE4-4986-81C2-F3A119080C99}"/>
              </a:ext>
            </a:extLst>
          </p:cNvPr>
          <p:cNvSpPr txBox="1"/>
          <p:nvPr/>
        </p:nvSpPr>
        <p:spPr>
          <a:xfrm>
            <a:off x="624979" y="399733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基础功能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BCEB35-3A8C-476C-B51C-8618B02B4E9E}"/>
              </a:ext>
            </a:extLst>
          </p:cNvPr>
          <p:cNvSpPr txBox="1"/>
          <p:nvPr/>
        </p:nvSpPr>
        <p:spPr>
          <a:xfrm>
            <a:off x="768995" y="980728"/>
            <a:ext cx="3384376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图书展示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界面美化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表单处理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etc.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3C07FD-1CF1-4631-B674-6C014AB08F12}"/>
              </a:ext>
            </a:extLst>
          </p:cNvPr>
          <p:cNvSpPr txBox="1"/>
          <p:nvPr/>
        </p:nvSpPr>
        <p:spPr>
          <a:xfrm>
            <a:off x="841003" y="371703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未实现功能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F94729-6F2C-4475-A5F6-CDE0FEB5872E}"/>
              </a:ext>
            </a:extLst>
          </p:cNvPr>
          <p:cNvSpPr txBox="1"/>
          <p:nvPr/>
        </p:nvSpPr>
        <p:spPr>
          <a:xfrm>
            <a:off x="408955" y="4221088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消息中的通信功能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部分页面为静态，无法实时更新（投诉页面、聊天室、收藏夹）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部分对数据库的维护和更新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238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729435" y="2013700"/>
            <a:ext cx="2448272" cy="24482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5934472" y="1877805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5934472" y="1877805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5934472" y="1877805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5934472" y="1877805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5934472" y="1877805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5934472" y="1877805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5934472" y="1877805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5934472" y="1877805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5934472" y="1877805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5934472" y="1877805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KSO_Shape"/>
          <p:cNvSpPr>
            <a:spLocks/>
          </p:cNvSpPr>
          <p:nvPr/>
        </p:nvSpPr>
        <p:spPr bwMode="auto">
          <a:xfrm>
            <a:off x="5041553" y="2525877"/>
            <a:ext cx="1741748" cy="119600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833191" y="2117456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auto">
          <a:xfrm>
            <a:off x="1" y="6781711"/>
            <a:ext cx="12218266" cy="81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1" name="圆角矩形 128">
            <a:extLst>
              <a:ext uri="{FF2B5EF4-FFF2-40B4-BE49-F238E27FC236}">
                <a16:creationId xmlns:a16="http://schemas.microsoft.com/office/drawing/2014/main" id="{1B5776A6-09F7-4547-A9C5-BC1296F90D27}"/>
              </a:ext>
            </a:extLst>
          </p:cNvPr>
          <p:cNvSpPr/>
          <p:nvPr/>
        </p:nvSpPr>
        <p:spPr>
          <a:xfrm>
            <a:off x="-274197" y="3048426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129">
            <a:extLst>
              <a:ext uri="{FF2B5EF4-FFF2-40B4-BE49-F238E27FC236}">
                <a16:creationId xmlns:a16="http://schemas.microsoft.com/office/drawing/2014/main" id="{82DB7D4A-D34B-4F85-8793-4F0A2EAD819B}"/>
              </a:ext>
            </a:extLst>
          </p:cNvPr>
          <p:cNvSpPr/>
          <p:nvPr/>
        </p:nvSpPr>
        <p:spPr>
          <a:xfrm>
            <a:off x="-231586" y="1726356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标题 4">
            <a:extLst>
              <a:ext uri="{FF2B5EF4-FFF2-40B4-BE49-F238E27FC236}">
                <a16:creationId xmlns:a16="http://schemas.microsoft.com/office/drawing/2014/main" id="{05746F6C-3745-4AEB-92F4-CA9B74AF720F}"/>
              </a:ext>
            </a:extLst>
          </p:cNvPr>
          <p:cNvSpPr txBox="1">
            <a:spLocks/>
          </p:cNvSpPr>
          <p:nvPr/>
        </p:nvSpPr>
        <p:spPr>
          <a:xfrm>
            <a:off x="365567" y="3131787"/>
            <a:ext cx="1431074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>
            <a:extLst>
              <a:ext uri="{FF2B5EF4-FFF2-40B4-BE49-F238E27FC236}">
                <a16:creationId xmlns:a16="http://schemas.microsoft.com/office/drawing/2014/main" id="{31C8A123-7065-4F74-A34B-1DD5298FF317}"/>
              </a:ext>
            </a:extLst>
          </p:cNvPr>
          <p:cNvSpPr txBox="1">
            <a:spLocks/>
          </p:cNvSpPr>
          <p:nvPr/>
        </p:nvSpPr>
        <p:spPr>
          <a:xfrm>
            <a:off x="411663" y="1725668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57" name="标题 4">
            <a:extLst>
              <a:ext uri="{FF2B5EF4-FFF2-40B4-BE49-F238E27FC236}">
                <a16:creationId xmlns:a16="http://schemas.microsoft.com/office/drawing/2014/main" id="{899DC4B5-1400-47A9-8894-F112A209D5A7}"/>
              </a:ext>
            </a:extLst>
          </p:cNvPr>
          <p:cNvSpPr txBox="1">
            <a:spLocks/>
          </p:cNvSpPr>
          <p:nvPr/>
        </p:nvSpPr>
        <p:spPr>
          <a:xfrm>
            <a:off x="209359" y="211810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129">
            <a:extLst>
              <a:ext uri="{FF2B5EF4-FFF2-40B4-BE49-F238E27FC236}">
                <a16:creationId xmlns:a16="http://schemas.microsoft.com/office/drawing/2014/main" id="{C6F9E23C-10E8-404B-B05C-82E158C0733C}"/>
              </a:ext>
            </a:extLst>
          </p:cNvPr>
          <p:cNvSpPr/>
          <p:nvPr/>
        </p:nvSpPr>
        <p:spPr>
          <a:xfrm>
            <a:off x="-237398" y="2057843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标题 4">
            <a:extLst>
              <a:ext uri="{FF2B5EF4-FFF2-40B4-BE49-F238E27FC236}">
                <a16:creationId xmlns:a16="http://schemas.microsoft.com/office/drawing/2014/main" id="{5A6EBF97-43E1-4818-B11E-71EF22E63AA2}"/>
              </a:ext>
            </a:extLst>
          </p:cNvPr>
          <p:cNvSpPr txBox="1">
            <a:spLocks/>
          </p:cNvSpPr>
          <p:nvPr/>
        </p:nvSpPr>
        <p:spPr>
          <a:xfrm>
            <a:off x="203547" y="205784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73" name="圆角矩形 129">
            <a:extLst>
              <a:ext uri="{FF2B5EF4-FFF2-40B4-BE49-F238E27FC236}">
                <a16:creationId xmlns:a16="http://schemas.microsoft.com/office/drawing/2014/main" id="{AF4355A9-5CC9-4B9C-BC1D-18AFB1CFC83A}"/>
              </a:ext>
            </a:extLst>
          </p:cNvPr>
          <p:cNvSpPr/>
          <p:nvPr/>
        </p:nvSpPr>
        <p:spPr>
          <a:xfrm>
            <a:off x="-242959" y="238114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标题 4">
            <a:extLst>
              <a:ext uri="{FF2B5EF4-FFF2-40B4-BE49-F238E27FC236}">
                <a16:creationId xmlns:a16="http://schemas.microsoft.com/office/drawing/2014/main" id="{149E0411-2005-40C4-B8E6-DBDE383133F9}"/>
              </a:ext>
            </a:extLst>
          </p:cNvPr>
          <p:cNvSpPr txBox="1">
            <a:spLocks/>
          </p:cNvSpPr>
          <p:nvPr/>
        </p:nvSpPr>
        <p:spPr>
          <a:xfrm>
            <a:off x="240310" y="241122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圆角矩形 129">
            <a:extLst>
              <a:ext uri="{FF2B5EF4-FFF2-40B4-BE49-F238E27FC236}">
                <a16:creationId xmlns:a16="http://schemas.microsoft.com/office/drawing/2014/main" id="{606D1974-5478-422F-AB1D-0F1A27B88F47}"/>
              </a:ext>
            </a:extLst>
          </p:cNvPr>
          <p:cNvSpPr/>
          <p:nvPr/>
        </p:nvSpPr>
        <p:spPr>
          <a:xfrm>
            <a:off x="-231586" y="2715100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标题 4">
            <a:extLst>
              <a:ext uri="{FF2B5EF4-FFF2-40B4-BE49-F238E27FC236}">
                <a16:creationId xmlns:a16="http://schemas.microsoft.com/office/drawing/2014/main" id="{42443190-1FEA-4AE8-A49A-486C8DD9815B}"/>
              </a:ext>
            </a:extLst>
          </p:cNvPr>
          <p:cNvSpPr txBox="1">
            <a:spLocks/>
          </p:cNvSpPr>
          <p:nvPr/>
        </p:nvSpPr>
        <p:spPr>
          <a:xfrm>
            <a:off x="420562" y="2724665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37" name="标题 4">
            <a:extLst>
              <a:ext uri="{FF2B5EF4-FFF2-40B4-BE49-F238E27FC236}">
                <a16:creationId xmlns:a16="http://schemas.microsoft.com/office/drawing/2014/main" id="{2943767C-44CB-40B6-BF8C-8629303D7B23}"/>
              </a:ext>
            </a:extLst>
          </p:cNvPr>
          <p:cNvSpPr txBox="1">
            <a:spLocks/>
          </p:cNvSpPr>
          <p:nvPr/>
        </p:nvSpPr>
        <p:spPr>
          <a:xfrm>
            <a:off x="4801443" y="4467684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55F5ABD-C18A-403B-A5FA-D835AC65B7B5}"/>
              </a:ext>
            </a:extLst>
          </p:cNvPr>
          <p:cNvCxnSpPr/>
          <p:nvPr/>
        </p:nvCxnSpPr>
        <p:spPr>
          <a:xfrm>
            <a:off x="4782336" y="4941168"/>
            <a:ext cx="2477306" cy="0"/>
          </a:xfrm>
          <a:prstGeom prst="line">
            <a:avLst/>
          </a:prstGeom>
          <a:ln>
            <a:solidFill>
              <a:srgbClr val="2C36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59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657427" y="1820526"/>
            <a:ext cx="2448272" cy="24482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5862464" y="168463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5862464" y="168463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5862464" y="168463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5862464" y="168463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5862464" y="168463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5862464" y="168463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5862464" y="168463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5862464" y="168463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5862464" y="168463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5862464" y="168463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标题 4"/>
          <p:cNvSpPr txBox="1">
            <a:spLocks/>
          </p:cNvSpPr>
          <p:nvPr/>
        </p:nvSpPr>
        <p:spPr>
          <a:xfrm>
            <a:off x="4710328" y="3628847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761183" y="192428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11858227" y="1282726"/>
            <a:ext cx="648072" cy="53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auto">
          <a:xfrm>
            <a:off x="1" y="6781711"/>
            <a:ext cx="12218266" cy="81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KSO_Shape"/>
          <p:cNvSpPr>
            <a:spLocks/>
          </p:cNvSpPr>
          <p:nvPr/>
        </p:nvSpPr>
        <p:spPr bwMode="auto">
          <a:xfrm>
            <a:off x="5121689" y="2367877"/>
            <a:ext cx="1481536" cy="126177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7" name="圆角矩形 128">
            <a:extLst>
              <a:ext uri="{FF2B5EF4-FFF2-40B4-BE49-F238E27FC236}">
                <a16:creationId xmlns:a16="http://schemas.microsoft.com/office/drawing/2014/main" id="{6F72531B-35E6-4CD3-A780-BDE64DC6406F}"/>
              </a:ext>
            </a:extLst>
          </p:cNvPr>
          <p:cNvSpPr/>
          <p:nvPr/>
        </p:nvSpPr>
        <p:spPr>
          <a:xfrm>
            <a:off x="-231586" y="1189159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129">
            <a:extLst>
              <a:ext uri="{FF2B5EF4-FFF2-40B4-BE49-F238E27FC236}">
                <a16:creationId xmlns:a16="http://schemas.microsoft.com/office/drawing/2014/main" id="{5E0D7B03-5185-4759-9E1B-09B0F463C172}"/>
              </a:ext>
            </a:extLst>
          </p:cNvPr>
          <p:cNvSpPr/>
          <p:nvPr/>
        </p:nvSpPr>
        <p:spPr>
          <a:xfrm>
            <a:off x="-231586" y="1726356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标题 4">
            <a:extLst>
              <a:ext uri="{FF2B5EF4-FFF2-40B4-BE49-F238E27FC236}">
                <a16:creationId xmlns:a16="http://schemas.microsoft.com/office/drawing/2014/main" id="{E9FD8AA5-312F-4CCE-97C0-B5866AC3E58D}"/>
              </a:ext>
            </a:extLst>
          </p:cNvPr>
          <p:cNvSpPr txBox="1">
            <a:spLocks/>
          </p:cNvSpPr>
          <p:nvPr/>
        </p:nvSpPr>
        <p:spPr>
          <a:xfrm>
            <a:off x="490049" y="1280200"/>
            <a:ext cx="1431074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标题 4">
            <a:extLst>
              <a:ext uri="{FF2B5EF4-FFF2-40B4-BE49-F238E27FC236}">
                <a16:creationId xmlns:a16="http://schemas.microsoft.com/office/drawing/2014/main" id="{C1555EED-5AF1-48D8-A8AF-6AFCD052F641}"/>
              </a:ext>
            </a:extLst>
          </p:cNvPr>
          <p:cNvSpPr txBox="1">
            <a:spLocks/>
          </p:cNvSpPr>
          <p:nvPr/>
        </p:nvSpPr>
        <p:spPr>
          <a:xfrm>
            <a:off x="209359" y="1726357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标题 4">
            <a:extLst>
              <a:ext uri="{FF2B5EF4-FFF2-40B4-BE49-F238E27FC236}">
                <a16:creationId xmlns:a16="http://schemas.microsoft.com/office/drawing/2014/main" id="{02106AD2-DEBF-44E3-8BE2-F007C55A76EE}"/>
              </a:ext>
            </a:extLst>
          </p:cNvPr>
          <p:cNvSpPr txBox="1">
            <a:spLocks/>
          </p:cNvSpPr>
          <p:nvPr/>
        </p:nvSpPr>
        <p:spPr>
          <a:xfrm>
            <a:off x="209359" y="211810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标题 4">
            <a:extLst>
              <a:ext uri="{FF2B5EF4-FFF2-40B4-BE49-F238E27FC236}">
                <a16:creationId xmlns:a16="http://schemas.microsoft.com/office/drawing/2014/main" id="{9150BCAB-4F7A-475A-9DF3-D6E228EBC81C}"/>
              </a:ext>
            </a:extLst>
          </p:cNvPr>
          <p:cNvSpPr txBox="1">
            <a:spLocks/>
          </p:cNvSpPr>
          <p:nvPr/>
        </p:nvSpPr>
        <p:spPr>
          <a:xfrm>
            <a:off x="292719" y="1562557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129">
            <a:extLst>
              <a:ext uri="{FF2B5EF4-FFF2-40B4-BE49-F238E27FC236}">
                <a16:creationId xmlns:a16="http://schemas.microsoft.com/office/drawing/2014/main" id="{5D33DB1E-9E4B-439F-9BD3-A12BAC2D1A12}"/>
              </a:ext>
            </a:extLst>
          </p:cNvPr>
          <p:cNvSpPr/>
          <p:nvPr/>
        </p:nvSpPr>
        <p:spPr>
          <a:xfrm>
            <a:off x="-237398" y="2057843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标题 4">
            <a:extLst>
              <a:ext uri="{FF2B5EF4-FFF2-40B4-BE49-F238E27FC236}">
                <a16:creationId xmlns:a16="http://schemas.microsoft.com/office/drawing/2014/main" id="{B58FB730-7F19-4F21-BB82-E2D6E744452F}"/>
              </a:ext>
            </a:extLst>
          </p:cNvPr>
          <p:cNvSpPr txBox="1">
            <a:spLocks/>
          </p:cNvSpPr>
          <p:nvPr/>
        </p:nvSpPr>
        <p:spPr>
          <a:xfrm>
            <a:off x="203547" y="205784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</a:p>
        </p:txBody>
      </p:sp>
      <p:sp>
        <p:nvSpPr>
          <p:cNvPr id="85" name="圆角矩形 129">
            <a:extLst>
              <a:ext uri="{FF2B5EF4-FFF2-40B4-BE49-F238E27FC236}">
                <a16:creationId xmlns:a16="http://schemas.microsoft.com/office/drawing/2014/main" id="{05A35843-DEE1-4E50-B49D-9838D51170BB}"/>
              </a:ext>
            </a:extLst>
          </p:cNvPr>
          <p:cNvSpPr/>
          <p:nvPr/>
        </p:nvSpPr>
        <p:spPr>
          <a:xfrm>
            <a:off x="-242959" y="238114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标题 4">
            <a:extLst>
              <a:ext uri="{FF2B5EF4-FFF2-40B4-BE49-F238E27FC236}">
                <a16:creationId xmlns:a16="http://schemas.microsoft.com/office/drawing/2014/main" id="{0420D8DD-AB9D-4A9F-88F4-324EDE2CFE04}"/>
              </a:ext>
            </a:extLst>
          </p:cNvPr>
          <p:cNvSpPr txBox="1">
            <a:spLocks/>
          </p:cNvSpPr>
          <p:nvPr/>
        </p:nvSpPr>
        <p:spPr>
          <a:xfrm>
            <a:off x="400351" y="240956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87" name="圆角矩形 129">
            <a:extLst>
              <a:ext uri="{FF2B5EF4-FFF2-40B4-BE49-F238E27FC236}">
                <a16:creationId xmlns:a16="http://schemas.microsoft.com/office/drawing/2014/main" id="{4C2EC87F-0138-4FCA-AFD8-4D95B1A9D9CA}"/>
              </a:ext>
            </a:extLst>
          </p:cNvPr>
          <p:cNvSpPr/>
          <p:nvPr/>
        </p:nvSpPr>
        <p:spPr>
          <a:xfrm>
            <a:off x="-231586" y="2715100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标题 4">
            <a:extLst>
              <a:ext uri="{FF2B5EF4-FFF2-40B4-BE49-F238E27FC236}">
                <a16:creationId xmlns:a16="http://schemas.microsoft.com/office/drawing/2014/main" id="{787227FF-B276-4E3D-8F30-CB841FAF91A5}"/>
              </a:ext>
            </a:extLst>
          </p:cNvPr>
          <p:cNvSpPr txBox="1">
            <a:spLocks/>
          </p:cNvSpPr>
          <p:nvPr/>
        </p:nvSpPr>
        <p:spPr>
          <a:xfrm>
            <a:off x="420562" y="2724665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37" name="标题 4">
            <a:extLst>
              <a:ext uri="{FF2B5EF4-FFF2-40B4-BE49-F238E27FC236}">
                <a16:creationId xmlns:a16="http://schemas.microsoft.com/office/drawing/2014/main" id="{D7CDAAAF-0D10-4C66-A9CB-8DD06C6C5AC6}"/>
              </a:ext>
            </a:extLst>
          </p:cNvPr>
          <p:cNvSpPr txBox="1">
            <a:spLocks/>
          </p:cNvSpPr>
          <p:nvPr/>
        </p:nvSpPr>
        <p:spPr>
          <a:xfrm>
            <a:off x="4801443" y="4467684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3323110-EC19-4ED3-848B-42F72AA2282A}"/>
              </a:ext>
            </a:extLst>
          </p:cNvPr>
          <p:cNvCxnSpPr/>
          <p:nvPr/>
        </p:nvCxnSpPr>
        <p:spPr>
          <a:xfrm>
            <a:off x="4782336" y="4941168"/>
            <a:ext cx="2477306" cy="0"/>
          </a:xfrm>
          <a:prstGeom prst="line">
            <a:avLst/>
          </a:prstGeom>
          <a:ln>
            <a:solidFill>
              <a:srgbClr val="2C36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1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2" y="0"/>
            <a:ext cx="6552730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16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标题 4"/>
          <p:cNvSpPr txBox="1">
            <a:spLocks/>
          </p:cNvSpPr>
          <p:nvPr/>
        </p:nvSpPr>
        <p:spPr>
          <a:xfrm>
            <a:off x="11786219" y="1282726"/>
            <a:ext cx="648072" cy="53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30</a:t>
            </a:fld>
            <a:endParaRPr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3D757D7-11CF-49B5-82C0-F12CA0931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991764"/>
              </p:ext>
            </p:extLst>
          </p:nvPr>
        </p:nvGraphicFramePr>
        <p:xfrm>
          <a:off x="-9263" y="416791"/>
          <a:ext cx="12182263" cy="634546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61390">
                  <a:extLst>
                    <a:ext uri="{9D8B030D-6E8A-4147-A177-3AD203B41FA5}">
                      <a16:colId xmlns:a16="http://schemas.microsoft.com/office/drawing/2014/main" val="342500100"/>
                    </a:ext>
                  </a:extLst>
                </a:gridCol>
                <a:gridCol w="1160216">
                  <a:extLst>
                    <a:ext uri="{9D8B030D-6E8A-4147-A177-3AD203B41FA5}">
                      <a16:colId xmlns:a16="http://schemas.microsoft.com/office/drawing/2014/main" val="119732002"/>
                    </a:ext>
                  </a:extLst>
                </a:gridCol>
                <a:gridCol w="1740323">
                  <a:extLst>
                    <a:ext uri="{9D8B030D-6E8A-4147-A177-3AD203B41FA5}">
                      <a16:colId xmlns:a16="http://schemas.microsoft.com/office/drawing/2014/main" val="961723057"/>
                    </a:ext>
                  </a:extLst>
                </a:gridCol>
                <a:gridCol w="2102891">
                  <a:extLst>
                    <a:ext uri="{9D8B030D-6E8A-4147-A177-3AD203B41FA5}">
                      <a16:colId xmlns:a16="http://schemas.microsoft.com/office/drawing/2014/main" val="1213385804"/>
                    </a:ext>
                  </a:extLst>
                </a:gridCol>
                <a:gridCol w="6417443">
                  <a:extLst>
                    <a:ext uri="{9D8B030D-6E8A-4147-A177-3AD203B41FA5}">
                      <a16:colId xmlns:a16="http://schemas.microsoft.com/office/drawing/2014/main" val="954191378"/>
                    </a:ext>
                  </a:extLst>
                </a:gridCol>
              </a:tblGrid>
              <a:tr h="4443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 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第一次作业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第二次作业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第三次作业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第四次作业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extLst>
                  <a:ext uri="{0D108BD9-81ED-4DB2-BD59-A6C34878D82A}">
                    <a16:rowId xmlns:a16="http://schemas.microsoft.com/office/drawing/2014/main" val="449305636"/>
                  </a:ext>
                </a:extLst>
              </a:tr>
              <a:tr h="14180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王睿</a:t>
                      </a:r>
                      <a:r>
                        <a:rPr lang="en-US" sz="1600" b="1" kern="100" dirty="0">
                          <a:effectLst/>
                        </a:rPr>
                        <a:t> 1800016660</a:t>
                      </a:r>
                      <a:endParaRPr lang="zh-CN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Logo</a:t>
                      </a:r>
                      <a:r>
                        <a:rPr lang="zh-CN" sz="1600" b="1" kern="100">
                          <a:effectLst/>
                        </a:rPr>
                        <a:t>设计、过程分析、功能分析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组织体系图、组织原则、收集数据、元数据表、内容清单、标签体系</a:t>
                      </a:r>
                      <a:r>
                        <a:rPr lang="en-US" sz="1600" b="1" kern="100">
                          <a:effectLst/>
                        </a:rPr>
                        <a:t>-</a:t>
                      </a:r>
                      <a:r>
                        <a:rPr lang="zh-CN" sz="1600" b="1" kern="100">
                          <a:effectLst/>
                        </a:rPr>
                        <a:t>院系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网站地图，网站地图说明；个人中心，我要出书，上传需求页面及说明；页面跳转流程图及流程图说明；映射表网页编号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完成的代码实现：</a:t>
                      </a:r>
                      <a:r>
                        <a:rPr lang="en-US" sz="1600" b="1" kern="100">
                          <a:effectLst/>
                        </a:rPr>
                        <a:t>jieyou_about.php;jieyou_map.php;jieyou_getpassword.php;jieyou_complaint.php</a:t>
                      </a:r>
                      <a:endParaRPr lang="zh-CN" sz="1600" b="1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报告部分：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组织；导航；页面设计；网站蓝图及功能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 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extLst>
                  <a:ext uri="{0D108BD9-81ED-4DB2-BD59-A6C34878D82A}">
                    <a16:rowId xmlns:a16="http://schemas.microsoft.com/office/drawing/2014/main" val="161681963"/>
                  </a:ext>
                </a:extLst>
              </a:tr>
              <a:tr h="1999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曾子欣</a:t>
                      </a:r>
                      <a:r>
                        <a:rPr lang="en-US" sz="1600" b="1" kern="100">
                          <a:effectLst/>
                        </a:rPr>
                        <a:t> 1800016623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用户调研（访谈整理）、技术实现方法、内容整合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元数据说明、收集数据、元数据表、内容清单、标签体系</a:t>
                      </a:r>
                      <a:r>
                        <a:rPr lang="en-US" sz="1600" b="1" kern="100">
                          <a:effectLst/>
                        </a:rPr>
                        <a:t>-</a:t>
                      </a:r>
                      <a:r>
                        <a:rPr lang="zh-CN" sz="1600" b="1" kern="100">
                          <a:effectLst/>
                        </a:rPr>
                        <a:t>课程</a:t>
                      </a:r>
                      <a:r>
                        <a:rPr lang="en-US" sz="1600" b="1" kern="100">
                          <a:effectLst/>
                        </a:rPr>
                        <a:t>&amp;</a:t>
                      </a:r>
                      <a:r>
                        <a:rPr lang="zh-CN" sz="1600" b="1" kern="100">
                          <a:effectLst/>
                        </a:rPr>
                        <a:t>关键词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搜索结果页面、分类浏览页面、消息、投诉页面、高级检索、数据库设计及相关信息录入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数据库建设：</a:t>
                      </a:r>
                      <a:r>
                        <a:rPr lang="en-US" sz="1600" b="1" kern="100" dirty="0" err="1">
                          <a:effectLst/>
                        </a:rPr>
                        <a:t>bookauthor</a:t>
                      </a:r>
                      <a:r>
                        <a:rPr lang="en-US" sz="1600" b="1" kern="100" dirty="0">
                          <a:effectLst/>
                        </a:rPr>
                        <a:t>, </a:t>
                      </a:r>
                      <a:r>
                        <a:rPr lang="en-US" sz="1600" b="1" kern="100" dirty="0" err="1">
                          <a:effectLst/>
                        </a:rPr>
                        <a:t>bookbookid</a:t>
                      </a:r>
                      <a:r>
                        <a:rPr lang="en-US" sz="1600" b="1" kern="100" dirty="0">
                          <a:effectLst/>
                        </a:rPr>
                        <a:t>, </a:t>
                      </a:r>
                      <a:r>
                        <a:rPr lang="en-US" sz="1600" b="1" kern="100" dirty="0" err="1">
                          <a:effectLst/>
                        </a:rPr>
                        <a:t>bookkeyword</a:t>
                      </a:r>
                      <a:r>
                        <a:rPr lang="en-US" sz="1600" b="1" kern="100" dirty="0">
                          <a:effectLst/>
                        </a:rPr>
                        <a:t>, </a:t>
                      </a:r>
                      <a:r>
                        <a:rPr lang="en-US" sz="1600" b="1" kern="100" dirty="0" err="1">
                          <a:effectLst/>
                        </a:rPr>
                        <a:t>bookrequest</a:t>
                      </a:r>
                      <a:r>
                        <a:rPr lang="en-US" sz="1600" b="1" kern="100" dirty="0">
                          <a:effectLst/>
                        </a:rPr>
                        <a:t>, </a:t>
                      </a:r>
                      <a:r>
                        <a:rPr lang="en-US" sz="1600" b="1" kern="100" dirty="0" err="1">
                          <a:effectLst/>
                        </a:rPr>
                        <a:t>booktype</a:t>
                      </a:r>
                      <a:r>
                        <a:rPr lang="en-US" sz="1600" b="1" kern="100" dirty="0">
                          <a:effectLst/>
                        </a:rPr>
                        <a:t>, </a:t>
                      </a:r>
                      <a:r>
                        <a:rPr lang="en-US" sz="1600" b="1" kern="100" dirty="0" err="1">
                          <a:effectLst/>
                        </a:rPr>
                        <a:t>bookupload</a:t>
                      </a:r>
                      <a:r>
                        <a:rPr lang="en-US" sz="1600" b="1" kern="100" dirty="0">
                          <a:effectLst/>
                        </a:rPr>
                        <a:t>, classification, </a:t>
                      </a:r>
                      <a:r>
                        <a:rPr lang="en-US" sz="1600" b="1" kern="100" dirty="0" err="1">
                          <a:effectLst/>
                        </a:rPr>
                        <a:t>ctb</a:t>
                      </a:r>
                      <a:r>
                        <a:rPr lang="zh-CN" sz="1600" b="1" kern="100" dirty="0">
                          <a:effectLst/>
                        </a:rPr>
                        <a:t>，</a:t>
                      </a:r>
                      <a:r>
                        <a:rPr lang="en-US" sz="1600" b="1" kern="100" dirty="0" err="1">
                          <a:effectLst/>
                        </a:rPr>
                        <a:t>shoppingcart</a:t>
                      </a:r>
                      <a:r>
                        <a:rPr lang="en-US" sz="1600" b="1" kern="100" dirty="0">
                          <a:effectLst/>
                        </a:rPr>
                        <a:t>, </a:t>
                      </a:r>
                      <a:r>
                        <a:rPr lang="en-US" sz="1600" b="1" kern="100" dirty="0" err="1">
                          <a:effectLst/>
                        </a:rPr>
                        <a:t>shoprecord</a:t>
                      </a:r>
                      <a:r>
                        <a:rPr lang="en-US" sz="1600" b="1" kern="100" dirty="0">
                          <a:effectLst/>
                        </a:rPr>
                        <a:t>, </a:t>
                      </a:r>
                      <a:r>
                        <a:rPr lang="en-US" sz="1600" b="1" kern="100" dirty="0" err="1">
                          <a:effectLst/>
                        </a:rPr>
                        <a:t>viewrecord</a:t>
                      </a:r>
                      <a:r>
                        <a:rPr lang="zh-CN" sz="1600" b="1" kern="100" dirty="0">
                          <a:effectLst/>
                        </a:rPr>
                        <a:t>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</a:rPr>
                        <a:t>完成的代码文件：</a:t>
                      </a:r>
                      <a:r>
                        <a:rPr lang="en-US" sz="1600" b="1" kern="100" dirty="0" err="1">
                          <a:effectLst/>
                        </a:rPr>
                        <a:t>jieyou_home.php</a:t>
                      </a:r>
                      <a:r>
                        <a:rPr lang="zh-CN" sz="1600" b="1" kern="100" dirty="0">
                          <a:effectLst/>
                        </a:rPr>
                        <a:t>；</a:t>
                      </a:r>
                      <a:r>
                        <a:rPr lang="en-US" sz="1600" b="1" kern="100" dirty="0" err="1">
                          <a:effectLst/>
                        </a:rPr>
                        <a:t>jieyou_comsearch.php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  <a:r>
                        <a:rPr lang="en-US" sz="1600" b="1" kern="100" dirty="0" err="1">
                          <a:effectLst/>
                        </a:rPr>
                        <a:t>jieyou_book.php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  <a:r>
                        <a:rPr lang="en-US" sz="1600" b="1" kern="100" dirty="0" err="1">
                          <a:effectLst/>
                        </a:rPr>
                        <a:t>jieyou_changein.php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  <a:r>
                        <a:rPr lang="en-US" sz="1600" b="1" kern="100" dirty="0" err="1">
                          <a:effectLst/>
                        </a:rPr>
                        <a:t>jieyou_upload.php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  <a:r>
                        <a:rPr lang="en-US" sz="1600" b="1" kern="100" dirty="0" err="1">
                          <a:effectLst/>
                        </a:rPr>
                        <a:t>jieyou_request.php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  <a:r>
                        <a:rPr lang="en-US" sz="1600" b="1" kern="100" dirty="0" err="1">
                          <a:effectLst/>
                        </a:rPr>
                        <a:t>addcart.php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  <a:r>
                        <a:rPr lang="en-US" sz="1600" b="1" kern="100" dirty="0" err="1">
                          <a:effectLst/>
                        </a:rPr>
                        <a:t>addinfo.php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  <a:r>
                        <a:rPr lang="en-US" sz="1600" b="1" kern="100" dirty="0" err="1">
                          <a:effectLst/>
                        </a:rPr>
                        <a:t>addrequest.php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  <a:r>
                        <a:rPr lang="en-US" sz="1600" b="1" kern="100" dirty="0" err="1">
                          <a:effectLst/>
                        </a:rPr>
                        <a:t>addupload.php</a:t>
                      </a:r>
                      <a:r>
                        <a:rPr lang="zh-CN" sz="1600" b="1" kern="100" dirty="0">
                          <a:effectLst/>
                        </a:rPr>
                        <a:t>。报告中完成了代码实现部分的</a:t>
                      </a:r>
                      <a:r>
                        <a:rPr lang="en-US" sz="1600" b="1" kern="100" dirty="0">
                          <a:effectLst/>
                        </a:rPr>
                        <a:t>E-R</a:t>
                      </a:r>
                      <a:r>
                        <a:rPr lang="zh-CN" sz="1600" b="1" kern="100" dirty="0">
                          <a:effectLst/>
                        </a:rPr>
                        <a:t>图、文档整理、具体实现说明的</a:t>
                      </a:r>
                      <a:r>
                        <a:rPr lang="en-US" sz="1600" b="1" kern="100" dirty="0">
                          <a:effectLst/>
                        </a:rPr>
                        <a:t>(1)(2)(4)(6)(8)</a:t>
                      </a:r>
                      <a:endParaRPr lang="zh-CN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extLst>
                  <a:ext uri="{0D108BD9-81ED-4DB2-BD59-A6C34878D82A}">
                    <a16:rowId xmlns:a16="http://schemas.microsoft.com/office/drawing/2014/main" val="934042312"/>
                  </a:ext>
                </a:extLst>
              </a:tr>
              <a:tr h="9453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季佳雯</a:t>
                      </a:r>
                      <a:r>
                        <a:rPr lang="en-US" sz="1600" b="1" kern="100">
                          <a:effectLst/>
                        </a:rPr>
                        <a:t> 1800016635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情境分析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内容清单说明、收集数据、元数据表、内容清单、标签体系</a:t>
                      </a:r>
                      <a:r>
                        <a:rPr lang="en-US" sz="1600" b="1" kern="100">
                          <a:effectLst/>
                        </a:rPr>
                        <a:t>-</a:t>
                      </a:r>
                      <a:r>
                        <a:rPr lang="zh-CN" sz="1600" b="1" kern="100">
                          <a:effectLst/>
                        </a:rPr>
                        <a:t>常用同义词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书籍详情页面、收藏夹及说明，网站首页说明；用户行为路径；映射表及文字说明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季佳雯：</a:t>
                      </a:r>
                      <a:r>
                        <a:rPr lang="en-US" sz="1600" b="1" kern="100">
                          <a:effectLst/>
                        </a:rPr>
                        <a:t>jieyou_useragreement.php</a:t>
                      </a:r>
                      <a:r>
                        <a:rPr lang="zh-CN" sz="1600" b="1" kern="100">
                          <a:effectLst/>
                        </a:rPr>
                        <a:t>、</a:t>
                      </a:r>
                      <a:r>
                        <a:rPr lang="en-US" sz="1600" b="1" kern="100">
                          <a:effectLst/>
                        </a:rPr>
                        <a:t>jieyou_folder.php </a:t>
                      </a:r>
                      <a:r>
                        <a:rPr lang="zh-CN" sz="1600" b="1" kern="100">
                          <a:effectLst/>
                        </a:rPr>
                        <a:t>、</a:t>
                      </a:r>
                      <a:r>
                        <a:rPr lang="en-US" sz="1600" b="1" kern="100">
                          <a:effectLst/>
                        </a:rPr>
                        <a:t>jieyou_message.php </a:t>
                      </a:r>
                      <a:r>
                        <a:rPr lang="zh-CN" sz="1600" b="1" kern="100">
                          <a:effectLst/>
                        </a:rPr>
                        <a:t>文档编辑，项目总结报告情景以及目标用户、元数据、标签部分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 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extLst>
                  <a:ext uri="{0D108BD9-81ED-4DB2-BD59-A6C34878D82A}">
                    <a16:rowId xmlns:a16="http://schemas.microsoft.com/office/drawing/2014/main" val="3623635456"/>
                  </a:ext>
                </a:extLst>
              </a:tr>
              <a:tr h="14180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李珂</a:t>
                      </a:r>
                      <a:r>
                        <a:rPr lang="en-US" sz="1600" b="1" kern="100">
                          <a:effectLst/>
                        </a:rPr>
                        <a:t> 1800016633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用户调研（用户画像）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标签体系说明、收集数据、元数据表、内容体系</a:t>
                      </a:r>
                      <a:r>
                        <a:rPr lang="en-US" sz="1600" b="1" kern="100">
                          <a:effectLst/>
                        </a:rPr>
                        <a:t>-</a:t>
                      </a:r>
                      <a:r>
                        <a:rPr lang="zh-CN" sz="1600" b="1" kern="100">
                          <a:effectLst/>
                        </a:rPr>
                        <a:t>课程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</a:rPr>
                        <a:t>网站首页、全站地图页面、注册、登陆页面、找回账号密码、修改个人信息、关于我们、用户协议页面、数据库设计录入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 </a:t>
                      </a:r>
                      <a:r>
                        <a:rPr lang="zh-CN" altLang="en-US" sz="1600" b="1" kern="100" dirty="0">
                          <a:effectLst/>
                        </a:rPr>
                        <a:t>数据库建设：</a:t>
                      </a:r>
                      <a:r>
                        <a:rPr lang="en-US" sz="1600" b="1" kern="100" dirty="0" err="1">
                          <a:effectLst/>
                        </a:rPr>
                        <a:t>userlist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  <a:r>
                        <a:rPr lang="en-US" sz="1600" b="1" kern="100" dirty="0" err="1">
                          <a:effectLst/>
                        </a:rPr>
                        <a:t>bookrequest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  <a:r>
                        <a:rPr lang="en-US" sz="1600" b="1" kern="100" dirty="0" err="1">
                          <a:effectLst/>
                        </a:rPr>
                        <a:t>friend;shoprecord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</a:rPr>
                        <a:t>完成的代码文件</a:t>
                      </a:r>
                      <a:r>
                        <a:rPr lang="en-US" altLang="zh-CN" sz="1600" b="1" kern="100" dirty="0">
                          <a:effectLst/>
                        </a:rPr>
                        <a:t>:</a:t>
                      </a:r>
                      <a:r>
                        <a:rPr lang="en-US" sz="1600" b="1" kern="100" dirty="0" err="1">
                          <a:effectLst/>
                        </a:rPr>
                        <a:t>jieyou_login.php</a:t>
                      </a:r>
                      <a:r>
                        <a:rPr lang="en-US" sz="1600" b="1" kern="100" dirty="0">
                          <a:effectLst/>
                        </a:rPr>
                        <a:t>; </a:t>
                      </a:r>
                      <a:r>
                        <a:rPr lang="en-US" sz="1600" b="1" kern="100" dirty="0" err="1">
                          <a:effectLst/>
                        </a:rPr>
                        <a:t>login_redirect.php</a:t>
                      </a:r>
                      <a:r>
                        <a:rPr lang="en-US" sz="1600" b="1" kern="100" dirty="0">
                          <a:effectLst/>
                        </a:rPr>
                        <a:t>;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jieyou_register.php;jieyou_personalcenter.php;jieyou_search.php;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effectLst/>
                        </a:rPr>
                        <a:t>jieyou.php</a:t>
                      </a:r>
                      <a:r>
                        <a:rPr lang="en-US" sz="1600" b="1" kern="100" dirty="0">
                          <a:effectLst/>
                        </a:rPr>
                        <a:t>;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</a:rPr>
                        <a:t>项目总结报告中的（</a:t>
                      </a:r>
                      <a:r>
                        <a:rPr lang="en-US" altLang="zh-CN" sz="1600" b="1" kern="100" dirty="0">
                          <a:effectLst/>
                        </a:rPr>
                        <a:t>3</a:t>
                      </a:r>
                      <a:r>
                        <a:rPr lang="zh-CN" altLang="en-US" sz="1600" b="1" kern="100" dirty="0">
                          <a:effectLst/>
                        </a:rPr>
                        <a:t>）（</a:t>
                      </a:r>
                      <a:r>
                        <a:rPr lang="en-US" altLang="zh-CN" sz="1600" b="1" kern="100" dirty="0">
                          <a:effectLst/>
                        </a:rPr>
                        <a:t>5</a:t>
                      </a:r>
                      <a:r>
                        <a:rPr lang="zh-CN" altLang="en-US" sz="1600" b="1" kern="100" dirty="0">
                          <a:effectLst/>
                        </a:rPr>
                        <a:t>）（</a:t>
                      </a:r>
                      <a:r>
                        <a:rPr lang="en-US" altLang="zh-CN" sz="1600" b="1" kern="100" dirty="0">
                          <a:effectLst/>
                        </a:rPr>
                        <a:t>7</a:t>
                      </a:r>
                      <a:r>
                        <a:rPr lang="zh-CN" altLang="en-US" sz="1600" b="1" kern="100" dirty="0">
                          <a:effectLst/>
                        </a:rPr>
                        <a:t>）（</a:t>
                      </a:r>
                      <a:r>
                        <a:rPr lang="en-US" altLang="zh-CN" sz="1600" b="1" kern="100" dirty="0">
                          <a:effectLst/>
                        </a:rPr>
                        <a:t>9</a:t>
                      </a:r>
                      <a:r>
                        <a:rPr lang="zh-CN" altLang="en-US" sz="1600" b="1" kern="100" dirty="0">
                          <a:effectLst/>
                        </a:rPr>
                        <a:t>）（</a:t>
                      </a:r>
                      <a:r>
                        <a:rPr lang="en-US" altLang="zh-CN" sz="1600" b="1" kern="100" dirty="0">
                          <a:effectLst/>
                        </a:rPr>
                        <a:t>10</a:t>
                      </a:r>
                      <a:r>
                        <a:rPr lang="zh-CN" altLang="en-US" sz="1600" b="1" kern="100" dirty="0">
                          <a:effectLst/>
                        </a:rPr>
                        <a:t>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34" marR="43334" marT="0" marB="0"/>
                </a:tc>
                <a:extLst>
                  <a:ext uri="{0D108BD9-81ED-4DB2-BD59-A6C34878D82A}">
                    <a16:rowId xmlns:a16="http://schemas.microsoft.com/office/drawing/2014/main" val="2892403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3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15" y="1628800"/>
            <a:ext cx="8256712" cy="3528392"/>
          </a:xfrm>
          <a:prstGeom prst="rect">
            <a:avLst/>
          </a:prstGeom>
          <a:solidFill>
            <a:srgbClr val="D9D9D9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85047" y="1484784"/>
            <a:ext cx="64741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6600" b="1" dirty="0">
              <a:solidFill>
                <a:srgbClr val="2C3637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谢谢您的指导</a:t>
            </a:r>
          </a:p>
        </p:txBody>
      </p:sp>
      <p:sp>
        <p:nvSpPr>
          <p:cNvPr id="9" name="前言"/>
          <p:cNvSpPr>
            <a:spLocks noChangeArrowheads="1"/>
          </p:cNvSpPr>
          <p:nvPr/>
        </p:nvSpPr>
        <p:spPr bwMode="auto">
          <a:xfrm>
            <a:off x="1129035" y="955074"/>
            <a:ext cx="4702553" cy="55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Impact MT Std" pitchFamily="34" charset="0"/>
              </a:rPr>
              <a:t>THANK YOU FOR YOUR GUIDANCE</a:t>
            </a:r>
            <a:endParaRPr lang="zh-CN" altLang="en-US" sz="2933" dirty="0">
              <a:solidFill>
                <a:srgbClr val="C00000"/>
              </a:solidFill>
              <a:latin typeface="Impact MT Std" pitchFamily="34" charset="0"/>
              <a:sym typeface="Impact" pitchFamily="34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" y="6781711"/>
            <a:ext cx="12218266" cy="81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0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35332"/>
            <a:ext cx="6692109" cy="40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  </a:t>
            </a:r>
            <a:r>
              <a:rPr lang="en-US" altLang="zh-CN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zh-CN" altLang="en-US" sz="16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3185939" y="1739094"/>
            <a:ext cx="710200" cy="771543"/>
            <a:chOff x="3185939" y="1739094"/>
            <a:chExt cx="710200" cy="771543"/>
          </a:xfrm>
        </p:grpSpPr>
        <p:sp>
          <p:nvSpPr>
            <p:cNvPr id="73" name="任意多边形 72"/>
            <p:cNvSpPr/>
            <p:nvPr/>
          </p:nvSpPr>
          <p:spPr>
            <a:xfrm rot="18875383">
              <a:off x="3153448" y="2140008"/>
              <a:ext cx="403120" cy="338138"/>
            </a:xfrm>
            <a:custGeom>
              <a:avLst/>
              <a:gdLst>
                <a:gd name="connsiteX0" fmla="*/ 0 w 284318"/>
                <a:gd name="connsiteY0" fmla="*/ 0 h 164768"/>
                <a:gd name="connsiteX1" fmla="*/ 7916 w 284318"/>
                <a:gd name="connsiteY1" fmla="*/ 0 h 164768"/>
                <a:gd name="connsiteX2" fmla="*/ 36481 w 284318"/>
                <a:gd name="connsiteY2" fmla="*/ 19259 h 164768"/>
                <a:gd name="connsiteX3" fmla="*/ 142159 w 284318"/>
                <a:gd name="connsiteY3" fmla="*/ 40594 h 164768"/>
                <a:gd name="connsiteX4" fmla="*/ 247838 w 284318"/>
                <a:gd name="connsiteY4" fmla="*/ 19259 h 164768"/>
                <a:gd name="connsiteX5" fmla="*/ 276402 w 284318"/>
                <a:gd name="connsiteY5" fmla="*/ 0 h 164768"/>
                <a:gd name="connsiteX6" fmla="*/ 284318 w 284318"/>
                <a:gd name="connsiteY6" fmla="*/ 0 h 164768"/>
                <a:gd name="connsiteX7" fmla="*/ 284318 w 284318"/>
                <a:gd name="connsiteY7" fmla="*/ 164768 h 164768"/>
                <a:gd name="connsiteX8" fmla="*/ 271691 w 284318"/>
                <a:gd name="connsiteY8" fmla="*/ 164768 h 164768"/>
                <a:gd name="connsiteX9" fmla="*/ 247838 w 284318"/>
                <a:gd name="connsiteY9" fmla="*/ 148686 h 164768"/>
                <a:gd name="connsiteX10" fmla="*/ 142159 w 284318"/>
                <a:gd name="connsiteY10" fmla="*/ 127350 h 164768"/>
                <a:gd name="connsiteX11" fmla="*/ 36481 w 284318"/>
                <a:gd name="connsiteY11" fmla="*/ 148686 h 164768"/>
                <a:gd name="connsiteX12" fmla="*/ 12627 w 284318"/>
                <a:gd name="connsiteY12" fmla="*/ 164768 h 164768"/>
                <a:gd name="connsiteX13" fmla="*/ 0 w 284318"/>
                <a:gd name="connsiteY13" fmla="*/ 164768 h 1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318" h="164768">
                  <a:moveTo>
                    <a:pt x="0" y="0"/>
                  </a:moveTo>
                  <a:lnTo>
                    <a:pt x="7916" y="0"/>
                  </a:lnTo>
                  <a:lnTo>
                    <a:pt x="36481" y="19259"/>
                  </a:lnTo>
                  <a:cubicBezTo>
                    <a:pt x="68962" y="32997"/>
                    <a:pt x="104673" y="40594"/>
                    <a:pt x="142159" y="40594"/>
                  </a:cubicBezTo>
                  <a:cubicBezTo>
                    <a:pt x="179645" y="40594"/>
                    <a:pt x="215356" y="32997"/>
                    <a:pt x="247838" y="19259"/>
                  </a:cubicBezTo>
                  <a:lnTo>
                    <a:pt x="276402" y="0"/>
                  </a:lnTo>
                  <a:lnTo>
                    <a:pt x="284318" y="0"/>
                  </a:lnTo>
                  <a:lnTo>
                    <a:pt x="284318" y="164768"/>
                  </a:lnTo>
                  <a:lnTo>
                    <a:pt x="271691" y="164768"/>
                  </a:lnTo>
                  <a:lnTo>
                    <a:pt x="247838" y="148686"/>
                  </a:lnTo>
                  <a:cubicBezTo>
                    <a:pt x="215356" y="134947"/>
                    <a:pt x="179645" y="127350"/>
                    <a:pt x="142159" y="127350"/>
                  </a:cubicBezTo>
                  <a:cubicBezTo>
                    <a:pt x="104673" y="127350"/>
                    <a:pt x="68962" y="134947"/>
                    <a:pt x="36481" y="148686"/>
                  </a:cubicBezTo>
                  <a:lnTo>
                    <a:pt x="12627" y="164768"/>
                  </a:lnTo>
                  <a:lnTo>
                    <a:pt x="0" y="164768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DIN-BoldItalic" pitchFamily="50" charset="0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343511" y="1739094"/>
              <a:ext cx="552628" cy="55262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3495077" y="1855520"/>
              <a:ext cx="277225" cy="313328"/>
              <a:chOff x="5753100" y="3041650"/>
              <a:chExt cx="682626" cy="771526"/>
            </a:xfrm>
            <a:solidFill>
              <a:srgbClr val="DF53DF"/>
            </a:solidFill>
          </p:grpSpPr>
          <p:sp>
            <p:nvSpPr>
              <p:cNvPr id="76" name="Oval 202"/>
              <p:cNvSpPr>
                <a:spLocks noChangeArrowheads="1"/>
              </p:cNvSpPr>
              <p:nvPr/>
            </p:nvSpPr>
            <p:spPr bwMode="auto">
              <a:xfrm>
                <a:off x="5908674" y="3041650"/>
                <a:ext cx="119062" cy="1476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03"/>
              <p:cNvSpPr>
                <a:spLocks/>
              </p:cNvSpPr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4"/>
              <p:cNvSpPr>
                <a:spLocks/>
              </p:cNvSpPr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17"/>
              <p:cNvSpPr>
                <a:spLocks/>
              </p:cNvSpPr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18"/>
              <p:cNvSpPr>
                <a:spLocks/>
              </p:cNvSpPr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7" name="Oval 21"/>
          <p:cNvSpPr/>
          <p:nvPr/>
        </p:nvSpPr>
        <p:spPr>
          <a:xfrm>
            <a:off x="1673664" y="2194323"/>
            <a:ext cx="1932614" cy="193261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16D63"/>
              </a:solidFill>
              <a:latin typeface="DIN-BoldItalic" pitchFamily="50" charset="0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4554852" y="2231618"/>
            <a:ext cx="4680520" cy="2014545"/>
            <a:chOff x="4080015" y="2124888"/>
            <a:chExt cx="4680520" cy="2014545"/>
          </a:xfrm>
        </p:grpSpPr>
        <p:sp>
          <p:nvSpPr>
            <p:cNvPr id="110" name="文本框 10"/>
            <p:cNvSpPr txBox="1"/>
            <p:nvPr/>
          </p:nvSpPr>
          <p:spPr>
            <a:xfrm>
              <a:off x="4080015" y="2124888"/>
              <a:ext cx="17295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网站简介：</a:t>
              </a:r>
            </a:p>
          </p:txBody>
        </p:sp>
        <p:sp>
          <p:nvSpPr>
            <p:cNvPr id="111" name="Rectangle 1"/>
            <p:cNvSpPr>
              <a:spLocks noChangeArrowheads="1"/>
            </p:cNvSpPr>
            <p:nvPr/>
          </p:nvSpPr>
          <p:spPr bwMode="auto">
            <a:xfrm>
              <a:off x="4138622" y="2731892"/>
              <a:ext cx="4621913" cy="14075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解忧旧书铺是一个面向北京大学本部本科生用户群体，致力于为其提供便捷的线上二手书交易的网站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90049" y="4522475"/>
            <a:ext cx="5275821" cy="922749"/>
            <a:chOff x="490049" y="4666491"/>
            <a:chExt cx="5275821" cy="922749"/>
          </a:xfrm>
        </p:grpSpPr>
        <p:sp>
          <p:nvSpPr>
            <p:cNvPr id="113" name="文本框 18"/>
            <p:cNvSpPr txBox="1"/>
            <p:nvPr/>
          </p:nvSpPr>
          <p:spPr>
            <a:xfrm>
              <a:off x="490049" y="4666491"/>
              <a:ext cx="33016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解忧旧书铺</a:t>
              </a:r>
              <a:endParaRPr lang="en-US" altLang="zh-CN" sz="4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4" name="直接连接符 113"/>
            <p:cNvCxnSpPr/>
            <p:nvPr/>
          </p:nvCxnSpPr>
          <p:spPr>
            <a:xfrm flipV="1">
              <a:off x="3275469" y="5051211"/>
              <a:ext cx="444027" cy="515381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 114"/>
            <p:cNvSpPr/>
            <p:nvPr/>
          </p:nvSpPr>
          <p:spPr>
            <a:xfrm>
              <a:off x="3503712" y="5219908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想你所想，解你所忧</a:t>
              </a:r>
            </a:p>
          </p:txBody>
        </p:sp>
      </p:grpSp>
      <p:sp>
        <p:nvSpPr>
          <p:cNvPr id="129" name="圆角矩形 128"/>
          <p:cNvSpPr/>
          <p:nvPr/>
        </p:nvSpPr>
        <p:spPr>
          <a:xfrm>
            <a:off x="-231586" y="1189159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圆角矩形 129"/>
          <p:cNvSpPr/>
          <p:nvPr/>
        </p:nvSpPr>
        <p:spPr>
          <a:xfrm>
            <a:off x="-231586" y="1726356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标题 4"/>
          <p:cNvSpPr txBox="1">
            <a:spLocks/>
          </p:cNvSpPr>
          <p:nvPr/>
        </p:nvSpPr>
        <p:spPr>
          <a:xfrm>
            <a:off x="490049" y="1280200"/>
            <a:ext cx="1431074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209359" y="1726357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标题 4"/>
          <p:cNvSpPr txBox="1">
            <a:spLocks/>
          </p:cNvSpPr>
          <p:nvPr/>
        </p:nvSpPr>
        <p:spPr>
          <a:xfrm>
            <a:off x="209359" y="211810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标题 4"/>
          <p:cNvSpPr txBox="1">
            <a:spLocks/>
          </p:cNvSpPr>
          <p:nvPr/>
        </p:nvSpPr>
        <p:spPr>
          <a:xfrm>
            <a:off x="292719" y="1562557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8" name="圆角矩形 129">
            <a:extLst>
              <a:ext uri="{FF2B5EF4-FFF2-40B4-BE49-F238E27FC236}">
                <a16:creationId xmlns:a16="http://schemas.microsoft.com/office/drawing/2014/main" id="{F45EF59C-3AA1-4BF8-BFB2-CDB85DDE84CF}"/>
              </a:ext>
            </a:extLst>
          </p:cNvPr>
          <p:cNvSpPr/>
          <p:nvPr/>
        </p:nvSpPr>
        <p:spPr>
          <a:xfrm>
            <a:off x="-237398" y="2057843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标题 4">
            <a:extLst>
              <a:ext uri="{FF2B5EF4-FFF2-40B4-BE49-F238E27FC236}">
                <a16:creationId xmlns:a16="http://schemas.microsoft.com/office/drawing/2014/main" id="{3E434C61-0A7E-47BB-96E9-7F81F7BFFD3A}"/>
              </a:ext>
            </a:extLst>
          </p:cNvPr>
          <p:cNvSpPr txBox="1">
            <a:spLocks/>
          </p:cNvSpPr>
          <p:nvPr/>
        </p:nvSpPr>
        <p:spPr>
          <a:xfrm>
            <a:off x="203547" y="205784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</a:p>
        </p:txBody>
      </p:sp>
      <p:sp>
        <p:nvSpPr>
          <p:cNvPr id="60" name="圆角矩形 129">
            <a:extLst>
              <a:ext uri="{FF2B5EF4-FFF2-40B4-BE49-F238E27FC236}">
                <a16:creationId xmlns:a16="http://schemas.microsoft.com/office/drawing/2014/main" id="{E0C2EAE5-191D-49EF-B658-18B5727CE010}"/>
              </a:ext>
            </a:extLst>
          </p:cNvPr>
          <p:cNvSpPr/>
          <p:nvPr/>
        </p:nvSpPr>
        <p:spPr>
          <a:xfrm>
            <a:off x="-242959" y="238114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标题 4">
            <a:extLst>
              <a:ext uri="{FF2B5EF4-FFF2-40B4-BE49-F238E27FC236}">
                <a16:creationId xmlns:a16="http://schemas.microsoft.com/office/drawing/2014/main" id="{A3AA3635-F92C-4588-9C22-2E75429669E6}"/>
              </a:ext>
            </a:extLst>
          </p:cNvPr>
          <p:cNvSpPr txBox="1">
            <a:spLocks/>
          </p:cNvSpPr>
          <p:nvPr/>
        </p:nvSpPr>
        <p:spPr>
          <a:xfrm>
            <a:off x="400351" y="240956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62" name="圆角矩形 129">
            <a:extLst>
              <a:ext uri="{FF2B5EF4-FFF2-40B4-BE49-F238E27FC236}">
                <a16:creationId xmlns:a16="http://schemas.microsoft.com/office/drawing/2014/main" id="{AE8B96F5-F98F-42FD-9199-608EA41E9FA2}"/>
              </a:ext>
            </a:extLst>
          </p:cNvPr>
          <p:cNvSpPr/>
          <p:nvPr/>
        </p:nvSpPr>
        <p:spPr>
          <a:xfrm>
            <a:off x="-231586" y="2715100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标题 4">
            <a:extLst>
              <a:ext uri="{FF2B5EF4-FFF2-40B4-BE49-F238E27FC236}">
                <a16:creationId xmlns:a16="http://schemas.microsoft.com/office/drawing/2014/main" id="{252973B7-19FF-4FF5-A088-381E26D5C5F7}"/>
              </a:ext>
            </a:extLst>
          </p:cNvPr>
          <p:cNvSpPr txBox="1">
            <a:spLocks/>
          </p:cNvSpPr>
          <p:nvPr/>
        </p:nvSpPr>
        <p:spPr>
          <a:xfrm>
            <a:off x="420562" y="2724665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ED057DD1-9DD3-4587-905B-BAA20B669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95" y="2194323"/>
            <a:ext cx="1465780" cy="19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7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35332"/>
            <a:ext cx="6692109" cy="40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  </a:t>
            </a:r>
            <a:r>
              <a:rPr lang="en-US" altLang="zh-CN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zh-CN" altLang="en-US" sz="16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圆角矩形 128"/>
          <p:cNvSpPr/>
          <p:nvPr/>
        </p:nvSpPr>
        <p:spPr>
          <a:xfrm>
            <a:off x="-231586" y="1484784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圆角矩形 129"/>
          <p:cNvSpPr/>
          <p:nvPr/>
        </p:nvSpPr>
        <p:spPr>
          <a:xfrm>
            <a:off x="-231586" y="1124744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标题 4"/>
          <p:cNvSpPr txBox="1">
            <a:spLocks/>
          </p:cNvSpPr>
          <p:nvPr/>
        </p:nvSpPr>
        <p:spPr>
          <a:xfrm>
            <a:off x="292719" y="1575825"/>
            <a:ext cx="1628404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209359" y="1124745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标题 4"/>
          <p:cNvSpPr txBox="1">
            <a:spLocks/>
          </p:cNvSpPr>
          <p:nvPr/>
        </p:nvSpPr>
        <p:spPr>
          <a:xfrm>
            <a:off x="209359" y="211810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标题 4"/>
          <p:cNvSpPr txBox="1">
            <a:spLocks/>
          </p:cNvSpPr>
          <p:nvPr/>
        </p:nvSpPr>
        <p:spPr>
          <a:xfrm>
            <a:off x="292719" y="1562557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8" name="圆角矩形 129">
            <a:extLst>
              <a:ext uri="{FF2B5EF4-FFF2-40B4-BE49-F238E27FC236}">
                <a16:creationId xmlns:a16="http://schemas.microsoft.com/office/drawing/2014/main" id="{F45EF59C-3AA1-4BF8-BFB2-CDB85DDE84CF}"/>
              </a:ext>
            </a:extLst>
          </p:cNvPr>
          <p:cNvSpPr/>
          <p:nvPr/>
        </p:nvSpPr>
        <p:spPr>
          <a:xfrm>
            <a:off x="-237398" y="2057843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标题 4">
            <a:extLst>
              <a:ext uri="{FF2B5EF4-FFF2-40B4-BE49-F238E27FC236}">
                <a16:creationId xmlns:a16="http://schemas.microsoft.com/office/drawing/2014/main" id="{3E434C61-0A7E-47BB-96E9-7F81F7BFFD3A}"/>
              </a:ext>
            </a:extLst>
          </p:cNvPr>
          <p:cNvSpPr txBox="1">
            <a:spLocks/>
          </p:cNvSpPr>
          <p:nvPr/>
        </p:nvSpPr>
        <p:spPr>
          <a:xfrm>
            <a:off x="203547" y="205784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</a:p>
        </p:txBody>
      </p:sp>
      <p:sp>
        <p:nvSpPr>
          <p:cNvPr id="60" name="圆角矩形 129">
            <a:extLst>
              <a:ext uri="{FF2B5EF4-FFF2-40B4-BE49-F238E27FC236}">
                <a16:creationId xmlns:a16="http://schemas.microsoft.com/office/drawing/2014/main" id="{E0C2EAE5-191D-49EF-B658-18B5727CE010}"/>
              </a:ext>
            </a:extLst>
          </p:cNvPr>
          <p:cNvSpPr/>
          <p:nvPr/>
        </p:nvSpPr>
        <p:spPr>
          <a:xfrm>
            <a:off x="-242959" y="238114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标题 4">
            <a:extLst>
              <a:ext uri="{FF2B5EF4-FFF2-40B4-BE49-F238E27FC236}">
                <a16:creationId xmlns:a16="http://schemas.microsoft.com/office/drawing/2014/main" id="{A3AA3635-F92C-4588-9C22-2E75429669E6}"/>
              </a:ext>
            </a:extLst>
          </p:cNvPr>
          <p:cNvSpPr txBox="1">
            <a:spLocks/>
          </p:cNvSpPr>
          <p:nvPr/>
        </p:nvSpPr>
        <p:spPr>
          <a:xfrm>
            <a:off x="400351" y="240956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62" name="圆角矩形 129">
            <a:extLst>
              <a:ext uri="{FF2B5EF4-FFF2-40B4-BE49-F238E27FC236}">
                <a16:creationId xmlns:a16="http://schemas.microsoft.com/office/drawing/2014/main" id="{AE8B96F5-F98F-42FD-9199-608EA41E9FA2}"/>
              </a:ext>
            </a:extLst>
          </p:cNvPr>
          <p:cNvSpPr/>
          <p:nvPr/>
        </p:nvSpPr>
        <p:spPr>
          <a:xfrm>
            <a:off x="-231586" y="2715100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标题 4">
            <a:extLst>
              <a:ext uri="{FF2B5EF4-FFF2-40B4-BE49-F238E27FC236}">
                <a16:creationId xmlns:a16="http://schemas.microsoft.com/office/drawing/2014/main" id="{252973B7-19FF-4FF5-A088-381E26D5C5F7}"/>
              </a:ext>
            </a:extLst>
          </p:cNvPr>
          <p:cNvSpPr txBox="1">
            <a:spLocks/>
          </p:cNvSpPr>
          <p:nvPr/>
        </p:nvSpPr>
        <p:spPr>
          <a:xfrm>
            <a:off x="420562" y="2724665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853084E-881B-8648-B509-CB45804FD1D4}"/>
              </a:ext>
            </a:extLst>
          </p:cNvPr>
          <p:cNvSpPr/>
          <p:nvPr/>
        </p:nvSpPr>
        <p:spPr>
          <a:xfrm>
            <a:off x="4729435" y="1785094"/>
            <a:ext cx="2448272" cy="24482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十角星 54">
            <a:extLst>
              <a:ext uri="{FF2B5EF4-FFF2-40B4-BE49-F238E27FC236}">
                <a16:creationId xmlns:a16="http://schemas.microsoft.com/office/drawing/2014/main" id="{9967BDF6-0A3E-6541-B362-99531502FB26}"/>
              </a:ext>
            </a:extLst>
          </p:cNvPr>
          <p:cNvSpPr/>
          <p:nvPr/>
        </p:nvSpPr>
        <p:spPr>
          <a:xfrm>
            <a:off x="5259010" y="2091779"/>
            <a:ext cx="1422916" cy="1422916"/>
          </a:xfrm>
          <a:prstGeom prst="star10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39818E8-E6E8-3640-93E6-D52D7FA25E16}"/>
              </a:ext>
            </a:extLst>
          </p:cNvPr>
          <p:cNvSpPr/>
          <p:nvPr/>
        </p:nvSpPr>
        <p:spPr>
          <a:xfrm>
            <a:off x="4833191" y="1888850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F5E1F9C4-38CB-5549-BAC6-BEC2F31D46EC}"/>
              </a:ext>
            </a:extLst>
          </p:cNvPr>
          <p:cNvSpPr>
            <a:spLocks noChangeAspect="1"/>
          </p:cNvSpPr>
          <p:nvPr/>
        </p:nvSpPr>
        <p:spPr>
          <a:xfrm>
            <a:off x="5934472" y="1649199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4">
            <a:extLst>
              <a:ext uri="{FF2B5EF4-FFF2-40B4-BE49-F238E27FC236}">
                <a16:creationId xmlns:a16="http://schemas.microsoft.com/office/drawing/2014/main" id="{24FCC16A-BD29-4A24-B6F3-6309858F397D}"/>
              </a:ext>
            </a:extLst>
          </p:cNvPr>
          <p:cNvSpPr txBox="1">
            <a:spLocks/>
          </p:cNvSpPr>
          <p:nvPr/>
        </p:nvSpPr>
        <p:spPr>
          <a:xfrm>
            <a:off x="4801443" y="4467684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D47D666-CF0B-404B-A861-0B79F2A23159}"/>
              </a:ext>
            </a:extLst>
          </p:cNvPr>
          <p:cNvCxnSpPr/>
          <p:nvPr/>
        </p:nvCxnSpPr>
        <p:spPr>
          <a:xfrm>
            <a:off x="4782336" y="4941168"/>
            <a:ext cx="2477306" cy="0"/>
          </a:xfrm>
          <a:prstGeom prst="line">
            <a:avLst/>
          </a:prstGeom>
          <a:ln>
            <a:solidFill>
              <a:srgbClr val="2C36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7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35332"/>
            <a:ext cx="6692109" cy="40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  </a:t>
            </a:r>
            <a:r>
              <a:rPr lang="en-US" altLang="zh-CN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zh-CN" altLang="en-US" sz="16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圆角矩形 128"/>
          <p:cNvSpPr/>
          <p:nvPr/>
        </p:nvSpPr>
        <p:spPr>
          <a:xfrm>
            <a:off x="-231586" y="1484784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圆角矩形 129"/>
          <p:cNvSpPr/>
          <p:nvPr/>
        </p:nvSpPr>
        <p:spPr>
          <a:xfrm>
            <a:off x="-231586" y="1124744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标题 4"/>
          <p:cNvSpPr txBox="1">
            <a:spLocks/>
          </p:cNvSpPr>
          <p:nvPr/>
        </p:nvSpPr>
        <p:spPr>
          <a:xfrm>
            <a:off x="292719" y="1575825"/>
            <a:ext cx="1628404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209359" y="1124745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标题 4"/>
          <p:cNvSpPr txBox="1">
            <a:spLocks/>
          </p:cNvSpPr>
          <p:nvPr/>
        </p:nvSpPr>
        <p:spPr>
          <a:xfrm>
            <a:off x="209359" y="211810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标题 4"/>
          <p:cNvSpPr txBox="1">
            <a:spLocks/>
          </p:cNvSpPr>
          <p:nvPr/>
        </p:nvSpPr>
        <p:spPr>
          <a:xfrm>
            <a:off x="292719" y="1562557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圆角矩形 129">
            <a:extLst>
              <a:ext uri="{FF2B5EF4-FFF2-40B4-BE49-F238E27FC236}">
                <a16:creationId xmlns:a16="http://schemas.microsoft.com/office/drawing/2014/main" id="{F45EF59C-3AA1-4BF8-BFB2-CDB85DDE84CF}"/>
              </a:ext>
            </a:extLst>
          </p:cNvPr>
          <p:cNvSpPr/>
          <p:nvPr/>
        </p:nvSpPr>
        <p:spPr>
          <a:xfrm>
            <a:off x="-237398" y="2057843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标题 4">
            <a:extLst>
              <a:ext uri="{FF2B5EF4-FFF2-40B4-BE49-F238E27FC236}">
                <a16:creationId xmlns:a16="http://schemas.microsoft.com/office/drawing/2014/main" id="{3E434C61-0A7E-47BB-96E9-7F81F7BFFD3A}"/>
              </a:ext>
            </a:extLst>
          </p:cNvPr>
          <p:cNvSpPr txBox="1">
            <a:spLocks/>
          </p:cNvSpPr>
          <p:nvPr/>
        </p:nvSpPr>
        <p:spPr>
          <a:xfrm>
            <a:off x="203547" y="205784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</a:p>
        </p:txBody>
      </p:sp>
      <p:sp>
        <p:nvSpPr>
          <p:cNvPr id="60" name="圆角矩形 129">
            <a:extLst>
              <a:ext uri="{FF2B5EF4-FFF2-40B4-BE49-F238E27FC236}">
                <a16:creationId xmlns:a16="http://schemas.microsoft.com/office/drawing/2014/main" id="{E0C2EAE5-191D-49EF-B658-18B5727CE010}"/>
              </a:ext>
            </a:extLst>
          </p:cNvPr>
          <p:cNvSpPr/>
          <p:nvPr/>
        </p:nvSpPr>
        <p:spPr>
          <a:xfrm>
            <a:off x="-242959" y="238114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标题 4">
            <a:extLst>
              <a:ext uri="{FF2B5EF4-FFF2-40B4-BE49-F238E27FC236}">
                <a16:creationId xmlns:a16="http://schemas.microsoft.com/office/drawing/2014/main" id="{A3AA3635-F92C-4588-9C22-2E75429669E6}"/>
              </a:ext>
            </a:extLst>
          </p:cNvPr>
          <p:cNvSpPr txBox="1">
            <a:spLocks/>
          </p:cNvSpPr>
          <p:nvPr/>
        </p:nvSpPr>
        <p:spPr>
          <a:xfrm>
            <a:off x="400351" y="240956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62" name="圆角矩形 129">
            <a:extLst>
              <a:ext uri="{FF2B5EF4-FFF2-40B4-BE49-F238E27FC236}">
                <a16:creationId xmlns:a16="http://schemas.microsoft.com/office/drawing/2014/main" id="{AE8B96F5-F98F-42FD-9199-608EA41E9FA2}"/>
              </a:ext>
            </a:extLst>
          </p:cNvPr>
          <p:cNvSpPr/>
          <p:nvPr/>
        </p:nvSpPr>
        <p:spPr>
          <a:xfrm>
            <a:off x="-231586" y="2715100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标题 4">
            <a:extLst>
              <a:ext uri="{FF2B5EF4-FFF2-40B4-BE49-F238E27FC236}">
                <a16:creationId xmlns:a16="http://schemas.microsoft.com/office/drawing/2014/main" id="{252973B7-19FF-4FF5-A088-381E26D5C5F7}"/>
              </a:ext>
            </a:extLst>
          </p:cNvPr>
          <p:cNvSpPr txBox="1">
            <a:spLocks/>
          </p:cNvSpPr>
          <p:nvPr/>
        </p:nvSpPr>
        <p:spPr>
          <a:xfrm>
            <a:off x="420562" y="2724665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C288244-5822-9E41-A0E6-23D56EBD5566}"/>
              </a:ext>
            </a:extLst>
          </p:cNvPr>
          <p:cNvSpPr txBox="1"/>
          <p:nvPr/>
        </p:nvSpPr>
        <p:spPr>
          <a:xfrm>
            <a:off x="2353171" y="980728"/>
            <a:ext cx="8712968" cy="4430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情境描述：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zh-CN" altLang="zh-CN" dirty="0"/>
              <a:t>获取图书遇到困难的情境：每学期初</a:t>
            </a:r>
            <a:r>
              <a:rPr lang="zh-CN" altLang="en-US" dirty="0"/>
              <a:t>都有大量教材需求，</a:t>
            </a:r>
            <a:r>
              <a:rPr lang="zh-CN" altLang="zh-CN" dirty="0"/>
              <a:t>然而很多课程用书特别是外文图书，图书馆可能没有收录，且在网上购买价格高、运输速度慢。而在图书交易群、树洞等校内交易渠道，只能被动等待他人出书</a:t>
            </a:r>
            <a:r>
              <a:rPr lang="zh-CN" altLang="en-US" dirty="0"/>
              <a:t>，</a:t>
            </a:r>
            <a:r>
              <a:rPr lang="zh-CN" altLang="zh-CN" dirty="0"/>
              <a:t>而且容易错过出书消息，具有很大的不确定性。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zh-CN" altLang="zh-CN" dirty="0"/>
              <a:t>处理图书遇到困难的情境：一些图书（如课本或小说）在阅读之后不再需要继续使用，或者本来计划使用的图书由于一些原因而不需要</a:t>
            </a:r>
            <a:r>
              <a:rPr lang="zh-CN" altLang="en-US" dirty="0"/>
              <a:t>再</a:t>
            </a:r>
            <a:r>
              <a:rPr lang="zh-CN" altLang="zh-CN" dirty="0"/>
              <a:t>使用，大部分同学不会把书带回家，这时就有在学校转卖图书的需求。然而，在树洞出书，很容易被淹没在无关消息中；在图书群出书，群里人数有限，不一定能让</a:t>
            </a:r>
            <a:r>
              <a:rPr lang="zh-CN" altLang="en-US" dirty="0"/>
              <a:t>有</a:t>
            </a:r>
            <a:r>
              <a:rPr lang="zh-CN" altLang="zh-CN" dirty="0"/>
              <a:t>购买需求的同学看到。</a:t>
            </a:r>
            <a:r>
              <a:rPr lang="en-US" altLang="zh-CN" sz="2000" dirty="0"/>
              <a:t>	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A7F172-A937-4550-8DB3-5015D62AE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291" y="5505830"/>
            <a:ext cx="2431152" cy="12818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28DE91-A42C-4123-BEAE-97FF64DDC3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48" y="5489143"/>
            <a:ext cx="2435752" cy="13120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6A81A6-9FD9-450B-926E-79FC4CDC00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91" y="5521778"/>
            <a:ext cx="2435752" cy="114303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22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35332"/>
            <a:ext cx="6692109" cy="40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  </a:t>
            </a:r>
            <a:r>
              <a:rPr lang="en-US" altLang="zh-CN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zh-CN" altLang="en-US" sz="16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圆角矩形 128"/>
          <p:cNvSpPr/>
          <p:nvPr/>
        </p:nvSpPr>
        <p:spPr>
          <a:xfrm>
            <a:off x="-231586" y="1484784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圆角矩形 129"/>
          <p:cNvSpPr/>
          <p:nvPr/>
        </p:nvSpPr>
        <p:spPr>
          <a:xfrm>
            <a:off x="-231586" y="1124744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标题 4"/>
          <p:cNvSpPr txBox="1">
            <a:spLocks/>
          </p:cNvSpPr>
          <p:nvPr/>
        </p:nvSpPr>
        <p:spPr>
          <a:xfrm>
            <a:off x="292719" y="1575825"/>
            <a:ext cx="1628404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209359" y="1124745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标题 4"/>
          <p:cNvSpPr txBox="1">
            <a:spLocks/>
          </p:cNvSpPr>
          <p:nvPr/>
        </p:nvSpPr>
        <p:spPr>
          <a:xfrm>
            <a:off x="209359" y="211810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标题 4"/>
          <p:cNvSpPr txBox="1">
            <a:spLocks/>
          </p:cNvSpPr>
          <p:nvPr/>
        </p:nvSpPr>
        <p:spPr>
          <a:xfrm>
            <a:off x="292719" y="1562557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8" name="圆角矩形 129">
            <a:extLst>
              <a:ext uri="{FF2B5EF4-FFF2-40B4-BE49-F238E27FC236}">
                <a16:creationId xmlns:a16="http://schemas.microsoft.com/office/drawing/2014/main" id="{F45EF59C-3AA1-4BF8-BFB2-CDB85DDE84CF}"/>
              </a:ext>
            </a:extLst>
          </p:cNvPr>
          <p:cNvSpPr/>
          <p:nvPr/>
        </p:nvSpPr>
        <p:spPr>
          <a:xfrm>
            <a:off x="-237398" y="2057843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标题 4">
            <a:extLst>
              <a:ext uri="{FF2B5EF4-FFF2-40B4-BE49-F238E27FC236}">
                <a16:creationId xmlns:a16="http://schemas.microsoft.com/office/drawing/2014/main" id="{3E434C61-0A7E-47BB-96E9-7F81F7BFFD3A}"/>
              </a:ext>
            </a:extLst>
          </p:cNvPr>
          <p:cNvSpPr txBox="1">
            <a:spLocks/>
          </p:cNvSpPr>
          <p:nvPr/>
        </p:nvSpPr>
        <p:spPr>
          <a:xfrm>
            <a:off x="203547" y="2057844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</a:p>
        </p:txBody>
      </p:sp>
      <p:sp>
        <p:nvSpPr>
          <p:cNvPr id="60" name="圆角矩形 129">
            <a:extLst>
              <a:ext uri="{FF2B5EF4-FFF2-40B4-BE49-F238E27FC236}">
                <a16:creationId xmlns:a16="http://schemas.microsoft.com/office/drawing/2014/main" id="{E0C2EAE5-191D-49EF-B658-18B5727CE010}"/>
              </a:ext>
            </a:extLst>
          </p:cNvPr>
          <p:cNvSpPr/>
          <p:nvPr/>
        </p:nvSpPr>
        <p:spPr>
          <a:xfrm>
            <a:off x="-242959" y="238114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标题 4">
            <a:extLst>
              <a:ext uri="{FF2B5EF4-FFF2-40B4-BE49-F238E27FC236}">
                <a16:creationId xmlns:a16="http://schemas.microsoft.com/office/drawing/2014/main" id="{A3AA3635-F92C-4588-9C22-2E75429669E6}"/>
              </a:ext>
            </a:extLst>
          </p:cNvPr>
          <p:cNvSpPr txBox="1">
            <a:spLocks/>
          </p:cNvSpPr>
          <p:nvPr/>
        </p:nvSpPr>
        <p:spPr>
          <a:xfrm>
            <a:off x="400351" y="240956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62" name="圆角矩形 129">
            <a:extLst>
              <a:ext uri="{FF2B5EF4-FFF2-40B4-BE49-F238E27FC236}">
                <a16:creationId xmlns:a16="http://schemas.microsoft.com/office/drawing/2014/main" id="{AE8B96F5-F98F-42FD-9199-608EA41E9FA2}"/>
              </a:ext>
            </a:extLst>
          </p:cNvPr>
          <p:cNvSpPr/>
          <p:nvPr/>
        </p:nvSpPr>
        <p:spPr>
          <a:xfrm>
            <a:off x="-231586" y="2715100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标题 4">
            <a:extLst>
              <a:ext uri="{FF2B5EF4-FFF2-40B4-BE49-F238E27FC236}">
                <a16:creationId xmlns:a16="http://schemas.microsoft.com/office/drawing/2014/main" id="{252973B7-19FF-4FF5-A088-381E26D5C5F7}"/>
              </a:ext>
            </a:extLst>
          </p:cNvPr>
          <p:cNvSpPr txBox="1">
            <a:spLocks/>
          </p:cNvSpPr>
          <p:nvPr/>
        </p:nvSpPr>
        <p:spPr>
          <a:xfrm>
            <a:off x="420562" y="2724665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C288244-5822-9E41-A0E6-23D56EBD5566}"/>
              </a:ext>
            </a:extLst>
          </p:cNvPr>
          <p:cNvSpPr txBox="1"/>
          <p:nvPr/>
        </p:nvSpPr>
        <p:spPr>
          <a:xfrm>
            <a:off x="2353171" y="980728"/>
            <a:ext cx="7992888" cy="438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目标用户与任务</a:t>
            </a:r>
            <a:endParaRPr lang="en-US" altLang="zh-CN" sz="2000" dirty="0"/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针对</a:t>
            </a:r>
            <a:r>
              <a:rPr lang="zh-CN" altLang="zh-CN" dirty="0"/>
              <a:t>北京大学中需要获取新图书、处理无用图书但遇到困难的在校学生。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目前的图书获取途径并不能满足学生要求，因此我们决定从图书交易出发，架构“解忧旧书铺”网站的各种功能。</a:t>
            </a:r>
            <a:endParaRPr lang="en-US" altLang="zh-CN" dirty="0"/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dirty="0"/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两类用户使用我们的网站有不同的流程。入二手书的用户需要注册登录，然后检索浏览、发布请求，查看出书者的信息并进行交流，记录完成的交易，拿到书以后进行反馈。出二手书的用户</a:t>
            </a:r>
            <a:r>
              <a:rPr lang="zh-CN" altLang="en-US" dirty="0"/>
              <a:t>也</a:t>
            </a:r>
            <a:r>
              <a:rPr lang="zh-CN" altLang="zh-CN" dirty="0"/>
              <a:t>需要注册登录，然后发布出书信息，等待联系，商量好后记录出书并线下交易，等待评价与反馈。</a:t>
            </a:r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14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29"/>
          <p:cNvSpPr/>
          <p:nvPr/>
        </p:nvSpPr>
        <p:spPr>
          <a:xfrm>
            <a:off x="4729435" y="1785094"/>
            <a:ext cx="2448272" cy="24482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>
            <a:off x="5934472" y="1649199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>
            <a:off x="5934472" y="1649199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>
            <a:off x="5934472" y="1649199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>
            <a:off x="5934472" y="1649199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>
            <a:off x="5934472" y="1649199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5934472" y="1649199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>
            <a:off x="5934472" y="1649199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>
            <a:off x="5934472" y="1649199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>
            <a:off x="5934472" y="1649199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5934472" y="1649199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833191" y="1888850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Rectangle 5"/>
          <p:cNvSpPr>
            <a:spLocks noChangeArrowheads="1"/>
          </p:cNvSpPr>
          <p:nvPr/>
        </p:nvSpPr>
        <p:spPr bwMode="auto">
          <a:xfrm>
            <a:off x="1" y="6781711"/>
            <a:ext cx="12218266" cy="81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十角星 1"/>
          <p:cNvSpPr/>
          <p:nvPr/>
        </p:nvSpPr>
        <p:spPr>
          <a:xfrm>
            <a:off x="5259010" y="2091779"/>
            <a:ext cx="1422916" cy="1422916"/>
          </a:xfrm>
          <a:prstGeom prst="star10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3" name="圆角矩形 128">
            <a:extLst>
              <a:ext uri="{FF2B5EF4-FFF2-40B4-BE49-F238E27FC236}">
                <a16:creationId xmlns:a16="http://schemas.microsoft.com/office/drawing/2014/main" id="{5CB9BE74-F1E1-472D-A574-407EDE9739DB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129">
            <a:extLst>
              <a:ext uri="{FF2B5EF4-FFF2-40B4-BE49-F238E27FC236}">
                <a16:creationId xmlns:a16="http://schemas.microsoft.com/office/drawing/2014/main" id="{3B96EA20-0665-4E50-BEB3-BBD67B054E2A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4">
            <a:extLst>
              <a:ext uri="{FF2B5EF4-FFF2-40B4-BE49-F238E27FC236}">
                <a16:creationId xmlns:a16="http://schemas.microsoft.com/office/drawing/2014/main" id="{28BC1511-1C1C-4CBF-9F6E-4AD6F9C59AC5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标题 4">
            <a:extLst>
              <a:ext uri="{FF2B5EF4-FFF2-40B4-BE49-F238E27FC236}">
                <a16:creationId xmlns:a16="http://schemas.microsoft.com/office/drawing/2014/main" id="{A99866D5-7147-4533-BE60-E6D743D56C6A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37" name="标题 4">
            <a:extLst>
              <a:ext uri="{FF2B5EF4-FFF2-40B4-BE49-F238E27FC236}">
                <a16:creationId xmlns:a16="http://schemas.microsoft.com/office/drawing/2014/main" id="{2EED691D-B6B8-4972-AE1C-306D297F3A30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129">
            <a:extLst>
              <a:ext uri="{FF2B5EF4-FFF2-40B4-BE49-F238E27FC236}">
                <a16:creationId xmlns:a16="http://schemas.microsoft.com/office/drawing/2014/main" id="{13B824F3-1877-49C3-8018-4196492C6AD4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标题 4">
            <a:extLst>
              <a:ext uri="{FF2B5EF4-FFF2-40B4-BE49-F238E27FC236}">
                <a16:creationId xmlns:a16="http://schemas.microsoft.com/office/drawing/2014/main" id="{1E80CF04-5A7D-4010-A85A-4EFE565F3A75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40" name="圆角矩形 129">
            <a:extLst>
              <a:ext uri="{FF2B5EF4-FFF2-40B4-BE49-F238E27FC236}">
                <a16:creationId xmlns:a16="http://schemas.microsoft.com/office/drawing/2014/main" id="{E7C2F35C-2832-45C3-BB60-250C7112D6C5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标题 4">
            <a:extLst>
              <a:ext uri="{FF2B5EF4-FFF2-40B4-BE49-F238E27FC236}">
                <a16:creationId xmlns:a16="http://schemas.microsoft.com/office/drawing/2014/main" id="{070BE0DE-11A0-42CC-B65F-04F308BFDB4A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129">
            <a:extLst>
              <a:ext uri="{FF2B5EF4-FFF2-40B4-BE49-F238E27FC236}">
                <a16:creationId xmlns:a16="http://schemas.microsoft.com/office/drawing/2014/main" id="{3BB99643-E15D-4412-AAD7-D3DBB225CBF0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标题 4">
            <a:extLst>
              <a:ext uri="{FF2B5EF4-FFF2-40B4-BE49-F238E27FC236}">
                <a16:creationId xmlns:a16="http://schemas.microsoft.com/office/drawing/2014/main" id="{3F406A5F-BBE8-4FE7-B534-D947127DBEA8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29" name="标题 4">
            <a:extLst>
              <a:ext uri="{FF2B5EF4-FFF2-40B4-BE49-F238E27FC236}">
                <a16:creationId xmlns:a16="http://schemas.microsoft.com/office/drawing/2014/main" id="{983B4516-DB87-498F-990C-4292132F8EE7}"/>
              </a:ext>
            </a:extLst>
          </p:cNvPr>
          <p:cNvSpPr txBox="1">
            <a:spLocks/>
          </p:cNvSpPr>
          <p:nvPr/>
        </p:nvSpPr>
        <p:spPr>
          <a:xfrm>
            <a:off x="4801443" y="4467684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CDAF8EE-8EB3-4F48-81D6-E2ADEB6D2FD0}"/>
              </a:ext>
            </a:extLst>
          </p:cNvPr>
          <p:cNvCxnSpPr/>
          <p:nvPr/>
        </p:nvCxnSpPr>
        <p:spPr>
          <a:xfrm>
            <a:off x="4782336" y="4941168"/>
            <a:ext cx="2477306" cy="0"/>
          </a:xfrm>
          <a:prstGeom prst="line">
            <a:avLst/>
          </a:prstGeom>
          <a:ln>
            <a:solidFill>
              <a:srgbClr val="2C36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26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0"/>
            <a:ext cx="7992889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网站主要内容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标题 4"/>
          <p:cNvSpPr txBox="1">
            <a:spLocks/>
          </p:cNvSpPr>
          <p:nvPr/>
        </p:nvSpPr>
        <p:spPr>
          <a:xfrm>
            <a:off x="48915" y="2538289"/>
            <a:ext cx="172819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聚为星火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6" name="圆角矩形 128">
            <a:extLst>
              <a:ext uri="{FF2B5EF4-FFF2-40B4-BE49-F238E27FC236}">
                <a16:creationId xmlns:a16="http://schemas.microsoft.com/office/drawing/2014/main" id="{E03C77B9-61AD-49E9-B9E6-1EB13A7C57CD}"/>
              </a:ext>
            </a:extLst>
          </p:cNvPr>
          <p:cNvSpPr/>
          <p:nvPr/>
        </p:nvSpPr>
        <p:spPr>
          <a:xfrm>
            <a:off x="-294320" y="2348880"/>
            <a:ext cx="1946767" cy="52823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29">
            <a:extLst>
              <a:ext uri="{FF2B5EF4-FFF2-40B4-BE49-F238E27FC236}">
                <a16:creationId xmlns:a16="http://schemas.microsoft.com/office/drawing/2014/main" id="{81589C26-9A7D-4FD3-8542-B80B1E60CB1B}"/>
              </a:ext>
            </a:extLst>
          </p:cNvPr>
          <p:cNvSpPr/>
          <p:nvPr/>
        </p:nvSpPr>
        <p:spPr>
          <a:xfrm>
            <a:off x="-243417" y="1657938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32126B2D-0559-474A-B465-E618E3248BD7}"/>
              </a:ext>
            </a:extLst>
          </p:cNvPr>
          <p:cNvSpPr txBox="1">
            <a:spLocks/>
          </p:cNvSpPr>
          <p:nvPr/>
        </p:nvSpPr>
        <p:spPr>
          <a:xfrm>
            <a:off x="191716" y="2432241"/>
            <a:ext cx="1584802" cy="33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内容及设计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4">
            <a:extLst>
              <a:ext uri="{FF2B5EF4-FFF2-40B4-BE49-F238E27FC236}">
                <a16:creationId xmlns:a16="http://schemas.microsoft.com/office/drawing/2014/main" id="{69AE3673-FC35-40E6-908B-F43F837B71B9}"/>
              </a:ext>
            </a:extLst>
          </p:cNvPr>
          <p:cNvSpPr txBox="1">
            <a:spLocks/>
          </p:cNvSpPr>
          <p:nvPr/>
        </p:nvSpPr>
        <p:spPr>
          <a:xfrm>
            <a:off x="399832" y="1657250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网站简介</a:t>
            </a:r>
          </a:p>
        </p:txBody>
      </p:sp>
      <p:sp>
        <p:nvSpPr>
          <p:cNvPr id="30" name="标题 4">
            <a:extLst>
              <a:ext uri="{FF2B5EF4-FFF2-40B4-BE49-F238E27FC236}">
                <a16:creationId xmlns:a16="http://schemas.microsoft.com/office/drawing/2014/main" id="{4067F158-40A2-4DD1-8BB8-B40169F2DBB9}"/>
              </a:ext>
            </a:extLst>
          </p:cNvPr>
          <p:cNvSpPr txBox="1">
            <a:spLocks/>
          </p:cNvSpPr>
          <p:nvPr/>
        </p:nvSpPr>
        <p:spPr>
          <a:xfrm>
            <a:off x="197528" y="204968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内容与设计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129">
            <a:extLst>
              <a:ext uri="{FF2B5EF4-FFF2-40B4-BE49-F238E27FC236}">
                <a16:creationId xmlns:a16="http://schemas.microsoft.com/office/drawing/2014/main" id="{FE84A417-AB72-4F76-A614-0D26834B5806}"/>
              </a:ext>
            </a:extLst>
          </p:cNvPr>
          <p:cNvSpPr/>
          <p:nvPr/>
        </p:nvSpPr>
        <p:spPr>
          <a:xfrm>
            <a:off x="-249229" y="1989425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4">
            <a:extLst>
              <a:ext uri="{FF2B5EF4-FFF2-40B4-BE49-F238E27FC236}">
                <a16:creationId xmlns:a16="http://schemas.microsoft.com/office/drawing/2014/main" id="{AC876AA0-9ABB-4995-9DC4-C768C0D9B00E}"/>
              </a:ext>
            </a:extLst>
          </p:cNvPr>
          <p:cNvSpPr txBox="1">
            <a:spLocks/>
          </p:cNvSpPr>
          <p:nvPr/>
        </p:nvSpPr>
        <p:spPr>
          <a:xfrm>
            <a:off x="191716" y="1989426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用户及情境</a:t>
            </a:r>
          </a:p>
        </p:txBody>
      </p:sp>
      <p:sp>
        <p:nvSpPr>
          <p:cNvPr id="33" name="圆角矩形 129">
            <a:extLst>
              <a:ext uri="{FF2B5EF4-FFF2-40B4-BE49-F238E27FC236}">
                <a16:creationId xmlns:a16="http://schemas.microsoft.com/office/drawing/2014/main" id="{40EF2CA2-7635-4BBA-9746-0D716AD7D22E}"/>
              </a:ext>
            </a:extLst>
          </p:cNvPr>
          <p:cNvSpPr/>
          <p:nvPr/>
        </p:nvSpPr>
        <p:spPr>
          <a:xfrm>
            <a:off x="-254790" y="2907292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标题 4">
            <a:extLst>
              <a:ext uri="{FF2B5EF4-FFF2-40B4-BE49-F238E27FC236}">
                <a16:creationId xmlns:a16="http://schemas.microsoft.com/office/drawing/2014/main" id="{9698D2A0-2A1A-4C3A-BD67-86F96AE8E710}"/>
              </a:ext>
            </a:extLst>
          </p:cNvPr>
          <p:cNvSpPr txBox="1">
            <a:spLocks/>
          </p:cNvSpPr>
          <p:nvPr/>
        </p:nvSpPr>
        <p:spPr>
          <a:xfrm>
            <a:off x="401240" y="2904373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129">
            <a:extLst>
              <a:ext uri="{FF2B5EF4-FFF2-40B4-BE49-F238E27FC236}">
                <a16:creationId xmlns:a16="http://schemas.microsoft.com/office/drawing/2014/main" id="{F13263E4-55AC-4521-8A01-17E44762F226}"/>
              </a:ext>
            </a:extLst>
          </p:cNvPr>
          <p:cNvSpPr/>
          <p:nvPr/>
        </p:nvSpPr>
        <p:spPr>
          <a:xfrm>
            <a:off x="-243417" y="3241251"/>
            <a:ext cx="1665080" cy="30854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标题 4">
            <a:extLst>
              <a:ext uri="{FF2B5EF4-FFF2-40B4-BE49-F238E27FC236}">
                <a16:creationId xmlns:a16="http://schemas.microsoft.com/office/drawing/2014/main" id="{35A154C1-074E-474B-9754-F926B3F88655}"/>
              </a:ext>
            </a:extLst>
          </p:cNvPr>
          <p:cNvSpPr txBox="1">
            <a:spLocks/>
          </p:cNvSpPr>
          <p:nvPr/>
        </p:nvSpPr>
        <p:spPr>
          <a:xfrm>
            <a:off x="372049" y="3251509"/>
            <a:ext cx="122413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6D6B38-C372-4A7B-972F-BE7EC4FD0F53}"/>
              </a:ext>
            </a:extLst>
          </p:cNvPr>
          <p:cNvSpPr txBox="1"/>
          <p:nvPr/>
        </p:nvSpPr>
        <p:spPr>
          <a:xfrm>
            <a:off x="2353171" y="980728"/>
            <a:ext cx="7992888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网站主要内容：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、有关图书的数据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图书图片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图书基本信息（题名，作者，出版社，版本，适用课程，授课教师等）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图书交易基本信息（上架时间，下架时间，价格，新旧程度，卖家，出书时间等）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、有关用户的数据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用户基本信息（头像，</a:t>
            </a:r>
            <a:r>
              <a:rPr lang="en-US" altLang="zh-CN" sz="2000" dirty="0"/>
              <a:t>ID</a:t>
            </a:r>
            <a:r>
              <a:rPr lang="zh-CN" altLang="en-US" sz="2000" dirty="0"/>
              <a:t>，信用等级，个人简介，联系方式等）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用户记录（出书记录，购买记录，浏览记录，收藏夹，待出书记录）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519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2342</Words>
  <Application>Microsoft Office PowerPoint</Application>
  <PresentationFormat>自定义</PresentationFormat>
  <Paragraphs>568</Paragraphs>
  <Slides>31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DIN-BoldItalic</vt:lpstr>
      <vt:lpstr>Impact MT Std</vt:lpstr>
      <vt:lpstr>等线</vt:lpstr>
      <vt:lpstr>黑体</vt:lpstr>
      <vt:lpstr>宋体</vt:lpstr>
      <vt:lpstr>微软雅黑</vt:lpstr>
      <vt:lpstr>Arial</vt:lpstr>
      <vt:lpstr>Calibri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Zeng Zixin</cp:lastModifiedBy>
  <cp:revision>194</cp:revision>
  <dcterms:created xsi:type="dcterms:W3CDTF">2015-10-15T11:58:20Z</dcterms:created>
  <dcterms:modified xsi:type="dcterms:W3CDTF">2020-01-02T06:38:04Z</dcterms:modified>
</cp:coreProperties>
</file>